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4"/>
  </p:notesMasterIdLst>
  <p:sldIdLst>
    <p:sldId id="256" r:id="rId2"/>
    <p:sldId id="297" r:id="rId3"/>
    <p:sldId id="368" r:id="rId4"/>
    <p:sldId id="378" r:id="rId5"/>
    <p:sldId id="379" r:id="rId6"/>
    <p:sldId id="369" r:id="rId7"/>
    <p:sldId id="355" r:id="rId8"/>
    <p:sldId id="367" r:id="rId9"/>
    <p:sldId id="380" r:id="rId10"/>
    <p:sldId id="363" r:id="rId11"/>
    <p:sldId id="370" r:id="rId12"/>
    <p:sldId id="371" r:id="rId13"/>
    <p:sldId id="372" r:id="rId14"/>
    <p:sldId id="392" r:id="rId15"/>
    <p:sldId id="381" r:id="rId16"/>
    <p:sldId id="364" r:id="rId17"/>
    <p:sldId id="412" r:id="rId18"/>
    <p:sldId id="413" r:id="rId19"/>
    <p:sldId id="374" r:id="rId20"/>
    <p:sldId id="373" r:id="rId21"/>
    <p:sldId id="376" r:id="rId22"/>
    <p:sldId id="377" r:id="rId23"/>
    <p:sldId id="298" r:id="rId24"/>
    <p:sldId id="357" r:id="rId25"/>
    <p:sldId id="358" r:id="rId26"/>
    <p:sldId id="359" r:id="rId27"/>
    <p:sldId id="360" r:id="rId28"/>
    <p:sldId id="361" r:id="rId29"/>
    <p:sldId id="391" r:id="rId30"/>
    <p:sldId id="410" r:id="rId31"/>
    <p:sldId id="411" r:id="rId32"/>
    <p:sldId id="409" r:id="rId33"/>
    <p:sldId id="408" r:id="rId34"/>
    <p:sldId id="375" r:id="rId35"/>
    <p:sldId id="393" r:id="rId36"/>
    <p:sldId id="385" r:id="rId37"/>
    <p:sldId id="395" r:id="rId38"/>
    <p:sldId id="386" r:id="rId39"/>
    <p:sldId id="394" r:id="rId40"/>
    <p:sldId id="407" r:id="rId41"/>
    <p:sldId id="387" r:id="rId42"/>
    <p:sldId id="396" r:id="rId43"/>
    <p:sldId id="388" r:id="rId44"/>
    <p:sldId id="402" r:id="rId45"/>
    <p:sldId id="397" r:id="rId46"/>
    <p:sldId id="403" r:id="rId47"/>
    <p:sldId id="401" r:id="rId48"/>
    <p:sldId id="406" r:id="rId49"/>
    <p:sldId id="398" r:id="rId50"/>
    <p:sldId id="399" r:id="rId51"/>
    <p:sldId id="400" r:id="rId52"/>
    <p:sldId id="404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55" autoAdjust="0"/>
  </p:normalViewPr>
  <p:slideViewPr>
    <p:cSldViewPr>
      <p:cViewPr varScale="1">
        <p:scale>
          <a:sx n="108" d="100"/>
          <a:sy n="108" d="100"/>
        </p:scale>
        <p:origin x="-189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0.emf"/><Relationship Id="rId1" Type="http://schemas.openxmlformats.org/officeDocument/2006/relationships/image" Target="../media/image69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e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4" Type="http://schemas.openxmlformats.org/officeDocument/2006/relationships/image" Target="../media/image9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7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2.wmf"/><Relationship Id="rId1" Type="http://schemas.openxmlformats.org/officeDocument/2006/relationships/image" Target="../media/image104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2.wmf"/><Relationship Id="rId1" Type="http://schemas.openxmlformats.org/officeDocument/2006/relationships/image" Target="../media/image10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emf"/><Relationship Id="rId4" Type="http://schemas.openxmlformats.org/officeDocument/2006/relationships/image" Target="../media/image117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emf"/><Relationship Id="rId1" Type="http://schemas.openxmlformats.org/officeDocument/2006/relationships/image" Target="../media/image123.emf"/><Relationship Id="rId4" Type="http://schemas.openxmlformats.org/officeDocument/2006/relationships/image" Target="../media/image124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5" Type="http://schemas.openxmlformats.org/officeDocument/2006/relationships/image" Target="../media/image129.wmf"/><Relationship Id="rId4" Type="http://schemas.openxmlformats.org/officeDocument/2006/relationships/image" Target="../media/image128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wmf"/><Relationship Id="rId1" Type="http://schemas.openxmlformats.org/officeDocument/2006/relationships/image" Target="../media/image15.wmf"/><Relationship Id="rId4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15.wmf"/><Relationship Id="rId4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66319-4209-433B-9837-B4E03AC80690}" type="datetimeFigureOut">
              <a:rPr lang="zh-CN" altLang="en-US" smtClean="0"/>
              <a:t>2020/4/26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1A127-C39A-4B49-BE49-2D5021017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07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1A127-C39A-4B49-BE49-2D5021017C8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54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C5478BE-392F-4C43-B27E-23D15C1BACAF}" type="slidenum">
              <a:rPr lang="en-US" altLang="zh-CN" smtClean="0"/>
              <a:pPr>
                <a:spcBef>
                  <a:spcPct val="0"/>
                </a:spcBef>
              </a:pPr>
              <a:t>17</a:t>
            </a:fld>
            <a:endParaRPr lang="en-US" altLang="zh-CN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89674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ACCF72C-3C9D-465A-B4D7-B04BA8686D94}" type="slidenum">
              <a:rPr lang="en-US" altLang="zh-CN" smtClean="0"/>
              <a:pPr>
                <a:spcBef>
                  <a:spcPct val="0"/>
                </a:spcBef>
              </a:pPr>
              <a:t>18</a:t>
            </a:fld>
            <a:endParaRPr lang="en-US" altLang="zh-CN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978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 dirty="0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 altLang="zh-CN" dirty="0"/>
              <a:t>Modern Control Theory</a:t>
            </a:r>
            <a:endParaRPr lang="zh-CN" altLang="en-US" dirty="0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3" name="图片 12" descr="banne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12867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2020/4/26</a:t>
            </a:fld>
            <a:endParaRPr lang="zh-CN" altLang="en-US" dirty="0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US" altLang="zh-CN"/>
              <a:t>#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4.png"/><Relationship Id="rId3" Type="http://schemas.microsoft.com/office/2007/relationships/media" Target="../media/media10.wav"/><Relationship Id="rId7" Type="http://schemas.openxmlformats.org/officeDocument/2006/relationships/image" Target="../media/image20.emf"/><Relationship Id="rId12" Type="http://schemas.openxmlformats.org/officeDocument/2006/relationships/image" Target="../media/image23.png"/><Relationship Id="rId2" Type="http://schemas.openxmlformats.org/officeDocument/2006/relationships/tags" Target="../tags/tag7.xml"/><Relationship Id="rId16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5.wm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6.png"/><Relationship Id="rId10" Type="http://schemas.openxmlformats.org/officeDocument/2006/relationships/oleObject" Target="../embeddings/oleObject12.bin"/><Relationship Id="rId4" Type="http://schemas.openxmlformats.org/officeDocument/2006/relationships/audio" Target="../media/media10.wav"/><Relationship Id="rId9" Type="http://schemas.openxmlformats.org/officeDocument/2006/relationships/image" Target="../media/image21.emf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7.bin"/><Relationship Id="rId3" Type="http://schemas.microsoft.com/office/2007/relationships/media" Target="../media/media11.wav"/><Relationship Id="rId7" Type="http://schemas.openxmlformats.org/officeDocument/2006/relationships/image" Target="../media/image15.wmf"/><Relationship Id="rId12" Type="http://schemas.openxmlformats.org/officeDocument/2006/relationships/image" Target="../media/image23.e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6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.png"/><Relationship Id="rId10" Type="http://schemas.openxmlformats.org/officeDocument/2006/relationships/image" Target="../media/image22.wmf"/><Relationship Id="rId4" Type="http://schemas.openxmlformats.org/officeDocument/2006/relationships/audio" Target="../media/media11.wav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microsoft.com/office/2007/relationships/media" Target="../media/media12.wav"/><Relationship Id="rId7" Type="http://schemas.openxmlformats.org/officeDocument/2006/relationships/image" Target="../media/image15.w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4" Type="http://schemas.openxmlformats.org/officeDocument/2006/relationships/audio" Target="../media/media12.wav"/><Relationship Id="rId9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23.bin"/><Relationship Id="rId3" Type="http://schemas.microsoft.com/office/2007/relationships/media" Target="../media/media13.wav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6.emf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1.xml"/><Relationship Id="rId11" Type="http://schemas.openxmlformats.org/officeDocument/2006/relationships/oleObject" Target="../embeddings/oleObject22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.png"/><Relationship Id="rId10" Type="http://schemas.openxmlformats.org/officeDocument/2006/relationships/image" Target="../media/image25.emf"/><Relationship Id="rId4" Type="http://schemas.openxmlformats.org/officeDocument/2006/relationships/audio" Target="../media/media13.wav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oleObject28.bin"/><Relationship Id="rId18" Type="http://schemas.openxmlformats.org/officeDocument/2006/relationships/oleObject" Target="../embeddings/oleObject31.bin"/><Relationship Id="rId3" Type="http://schemas.openxmlformats.org/officeDocument/2006/relationships/audio" Target="../media/media14.wav"/><Relationship Id="rId21" Type="http://schemas.openxmlformats.org/officeDocument/2006/relationships/oleObject" Target="../embeddings/oleObject3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3.emf"/><Relationship Id="rId17" Type="http://schemas.openxmlformats.org/officeDocument/2006/relationships/image" Target="../media/image25.emf"/><Relationship Id="rId2" Type="http://schemas.microsoft.com/office/2007/relationships/media" Target="../media/media14.wav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2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15.wmf"/><Relationship Id="rId19" Type="http://schemas.openxmlformats.org/officeDocument/2006/relationships/image" Target="../media/image26.e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4.emf"/><Relationship Id="rId2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microsoft.com/office/2007/relationships/media" Target="../media/media16.wav"/><Relationship Id="rId7" Type="http://schemas.openxmlformats.org/officeDocument/2006/relationships/image" Target="../media/image28.wmf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4" Type="http://schemas.openxmlformats.org/officeDocument/2006/relationships/audio" Target="../media/media16.wav"/><Relationship Id="rId9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wmf"/><Relationship Id="rId12" Type="http://schemas.openxmlformats.org/officeDocument/2006/relationships/image" Target="../media/image30.png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1.wmf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9.bin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wmf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3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wmf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wmf"/><Relationship Id="rId2" Type="http://schemas.openxmlformats.org/officeDocument/2006/relationships/tags" Target="../tags/tag1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4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46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emf"/><Relationship Id="rId12" Type="http://schemas.openxmlformats.org/officeDocument/2006/relationships/oleObject" Target="../embeddings/oleObject53.bin"/><Relationship Id="rId2" Type="http://schemas.openxmlformats.org/officeDocument/2006/relationships/tags" Target="../tags/tag1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5" Type="http://schemas.openxmlformats.org/officeDocument/2006/relationships/image" Target="../media/image47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44.emf"/><Relationship Id="rId14" Type="http://schemas.openxmlformats.org/officeDocument/2006/relationships/oleObject" Target="../embeddings/oleObject5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62.bin"/><Relationship Id="rId3" Type="http://schemas.openxmlformats.org/officeDocument/2006/relationships/slideLayout" Target="../slideLayouts/slideLayout2.xml"/><Relationship Id="rId21" Type="http://schemas.openxmlformats.org/officeDocument/2006/relationships/oleObject" Target="../embeddings/oleObject64.bin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54.wmf"/><Relationship Id="rId2" Type="http://schemas.openxmlformats.org/officeDocument/2006/relationships/tags" Target="../tags/tag18.xml"/><Relationship Id="rId16" Type="http://schemas.openxmlformats.org/officeDocument/2006/relationships/oleObject" Target="../embeddings/oleObject61.bin"/><Relationship Id="rId20" Type="http://schemas.openxmlformats.org/officeDocument/2006/relationships/image" Target="../media/image55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23" Type="http://schemas.openxmlformats.org/officeDocument/2006/relationships/oleObject" Target="../embeddings/oleObject65.bin"/><Relationship Id="rId10" Type="http://schemas.openxmlformats.org/officeDocument/2006/relationships/oleObject" Target="../embeddings/oleObject58.bin"/><Relationship Id="rId19" Type="http://schemas.openxmlformats.org/officeDocument/2006/relationships/oleObject" Target="../embeddings/oleObject63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60.bin"/><Relationship Id="rId22" Type="http://schemas.openxmlformats.org/officeDocument/2006/relationships/image" Target="../media/image5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60.wmf"/><Relationship Id="rId2" Type="http://schemas.openxmlformats.org/officeDocument/2006/relationships/tags" Target="../tags/tag1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59.e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6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70.bin"/><Relationship Id="rId9" Type="http://schemas.openxmlformats.org/officeDocument/2006/relationships/image" Target="../media/image6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68.emf"/><Relationship Id="rId18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e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73.png"/><Relationship Id="rId2" Type="http://schemas.openxmlformats.org/officeDocument/2006/relationships/tags" Target="../tags/tag21.xml"/><Relationship Id="rId16" Type="http://schemas.openxmlformats.org/officeDocument/2006/relationships/image" Target="../media/image72.png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71.png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66.wmf"/><Relationship Id="rId1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80.png"/><Relationship Id="rId18" Type="http://schemas.openxmlformats.org/officeDocument/2006/relationships/image" Target="../media/image8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e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73.wmf"/><Relationship Id="rId2" Type="http://schemas.openxmlformats.org/officeDocument/2006/relationships/tags" Target="../tags/tag22.xml"/><Relationship Id="rId16" Type="http://schemas.openxmlformats.org/officeDocument/2006/relationships/oleObject" Target="../embeddings/oleObject84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71.wmf"/><Relationship Id="rId5" Type="http://schemas.openxmlformats.org/officeDocument/2006/relationships/image" Target="../media/image69.wmf"/><Relationship Id="rId15" Type="http://schemas.openxmlformats.org/officeDocument/2006/relationships/image" Target="../media/image72.wmf"/><Relationship Id="rId10" Type="http://schemas.openxmlformats.org/officeDocument/2006/relationships/oleObject" Target="../embeddings/oleObject81.bin"/><Relationship Id="rId19" Type="http://schemas.openxmlformats.org/officeDocument/2006/relationships/image" Target="../media/image82.png"/><Relationship Id="rId4" Type="http://schemas.openxmlformats.org/officeDocument/2006/relationships/oleObject" Target="../embeddings/oleObject78.bin"/><Relationship Id="rId9" Type="http://schemas.openxmlformats.org/officeDocument/2006/relationships/image" Target="../media/image65.emf"/><Relationship Id="rId14" Type="http://schemas.openxmlformats.org/officeDocument/2006/relationships/oleObject" Target="../embeddings/oleObject83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oleObject" Target="../embeddings/oleObject89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77.emf"/><Relationship Id="rId2" Type="http://schemas.openxmlformats.org/officeDocument/2006/relationships/tags" Target="../tags/tag2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4.e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76.emf"/><Relationship Id="rId4" Type="http://schemas.openxmlformats.org/officeDocument/2006/relationships/image" Target="../media/image44.png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7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83.wmf"/><Relationship Id="rId18" Type="http://schemas.openxmlformats.org/officeDocument/2006/relationships/oleObject" Target="../embeddings/oleObject97.bin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87.wmf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94.bin"/><Relationship Id="rId17" Type="http://schemas.openxmlformats.org/officeDocument/2006/relationships/image" Target="../media/image85.wmf"/><Relationship Id="rId2" Type="http://schemas.openxmlformats.org/officeDocument/2006/relationships/tags" Target="../tags/tag24.xml"/><Relationship Id="rId16" Type="http://schemas.openxmlformats.org/officeDocument/2006/relationships/oleObject" Target="../embeddings/oleObject96.bin"/><Relationship Id="rId20" Type="http://schemas.openxmlformats.org/officeDocument/2006/relationships/oleObject" Target="../embeddings/oleObject98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5" Type="http://schemas.openxmlformats.org/officeDocument/2006/relationships/image" Target="../media/image84.wmf"/><Relationship Id="rId23" Type="http://schemas.openxmlformats.org/officeDocument/2006/relationships/oleObject" Target="../embeddings/oleObject100.bin"/><Relationship Id="rId10" Type="http://schemas.openxmlformats.org/officeDocument/2006/relationships/oleObject" Target="../embeddings/oleObject93.bin"/><Relationship Id="rId19" Type="http://schemas.openxmlformats.org/officeDocument/2006/relationships/image" Target="../media/image86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95.bin"/><Relationship Id="rId22" Type="http://schemas.openxmlformats.org/officeDocument/2006/relationships/oleObject" Target="../embeddings/oleObject9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105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91.wmf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8.e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90.wmf"/><Relationship Id="rId4" Type="http://schemas.openxmlformats.org/officeDocument/2006/relationships/image" Target="../media/image107.png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9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4.wmf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0" Type="http://schemas.openxmlformats.org/officeDocument/2006/relationships/oleObject" Target="../embeddings/oleObject109.bin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9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4.wmf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79.wmf"/><Relationship Id="rId5" Type="http://schemas.openxmlformats.org/officeDocument/2006/relationships/image" Target="../media/image83.wmf"/><Relationship Id="rId10" Type="http://schemas.openxmlformats.org/officeDocument/2006/relationships/oleObject" Target="../embeddings/oleObject113.bin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9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image" Target="../media/image102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9.wmf"/><Relationship Id="rId12" Type="http://schemas.openxmlformats.org/officeDocument/2006/relationships/oleObject" Target="../embeddings/oleObject118.bin"/><Relationship Id="rId2" Type="http://schemas.openxmlformats.org/officeDocument/2006/relationships/tags" Target="../tags/tag3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101.wmf"/><Relationship Id="rId5" Type="http://schemas.openxmlformats.org/officeDocument/2006/relationships/image" Target="../media/image98.wmf"/><Relationship Id="rId10" Type="http://schemas.openxmlformats.org/officeDocument/2006/relationships/oleObject" Target="../embeddings/oleObject117.bin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0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.bin"/><Relationship Id="rId13" Type="http://schemas.openxmlformats.org/officeDocument/2006/relationships/image" Target="../media/image101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124.bin"/><Relationship Id="rId2" Type="http://schemas.openxmlformats.org/officeDocument/2006/relationships/tags" Target="../tags/tag33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21.bin"/><Relationship Id="rId11" Type="http://schemas.openxmlformats.org/officeDocument/2006/relationships/image" Target="../media/image100.wmf"/><Relationship Id="rId5" Type="http://schemas.openxmlformats.org/officeDocument/2006/relationships/image" Target="../media/image104.wmf"/><Relationship Id="rId10" Type="http://schemas.openxmlformats.org/officeDocument/2006/relationships/oleObject" Target="../embeddings/oleObject123.bin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105.emf"/><Relationship Id="rId1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4.wav"/><Relationship Id="rId7" Type="http://schemas.openxmlformats.org/officeDocument/2006/relationships/image" Target="../media/image8.png"/><Relationship Id="rId2" Type="http://schemas.microsoft.com/office/2007/relationships/media" Target="../media/media4.wav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wmf"/><Relationship Id="rId2" Type="http://schemas.openxmlformats.org/officeDocument/2006/relationships/tags" Target="../tags/tag34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26.bin"/><Relationship Id="rId11" Type="http://schemas.openxmlformats.org/officeDocument/2006/relationships/image" Target="../media/image101.wmf"/><Relationship Id="rId5" Type="http://schemas.openxmlformats.org/officeDocument/2006/relationships/image" Target="../media/image106.wmf"/><Relationship Id="rId10" Type="http://schemas.openxmlformats.org/officeDocument/2006/relationships/oleObject" Target="../embeddings/oleObject128.bin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1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emf"/><Relationship Id="rId2" Type="http://schemas.openxmlformats.org/officeDocument/2006/relationships/tags" Target="../tags/tag35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29.bin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2.wmf"/><Relationship Id="rId2" Type="http://schemas.openxmlformats.org/officeDocument/2006/relationships/tags" Target="../tags/tag36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31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30.bin"/><Relationship Id="rId9" Type="http://schemas.openxmlformats.org/officeDocument/2006/relationships/image" Target="../media/image110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3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1.emf"/><Relationship Id="rId12" Type="http://schemas.openxmlformats.org/officeDocument/2006/relationships/oleObject" Target="../embeddings/oleObject135.bin"/><Relationship Id="rId2" Type="http://schemas.openxmlformats.org/officeDocument/2006/relationships/tags" Target="../tags/tag3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112.emf"/><Relationship Id="rId5" Type="http://schemas.openxmlformats.org/officeDocument/2006/relationships/image" Target="../media/image111.png"/><Relationship Id="rId10" Type="http://schemas.openxmlformats.org/officeDocument/2006/relationships/oleObject" Target="../embeddings/oleObject134.bin"/><Relationship Id="rId4" Type="http://schemas.openxmlformats.org/officeDocument/2006/relationships/image" Target="../media/image101.png"/><Relationship Id="rId9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5.png"/><Relationship Id="rId2" Type="http://schemas.openxmlformats.org/officeDocument/2006/relationships/tags" Target="../tags/tag38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2.e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5.wmf"/><Relationship Id="rId2" Type="http://schemas.openxmlformats.org/officeDocument/2006/relationships/tags" Target="../tags/tag39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117.wmf"/><Relationship Id="rId5" Type="http://schemas.openxmlformats.org/officeDocument/2006/relationships/image" Target="../media/image114.emf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11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3.bin"/><Relationship Id="rId13" Type="http://schemas.openxmlformats.org/officeDocument/2006/relationships/image" Target="../media/image122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45.bin"/><Relationship Id="rId2" Type="http://schemas.openxmlformats.org/officeDocument/2006/relationships/tags" Target="../tags/tag40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42.bin"/><Relationship Id="rId11" Type="http://schemas.openxmlformats.org/officeDocument/2006/relationships/image" Target="../media/image121.wmf"/><Relationship Id="rId5" Type="http://schemas.openxmlformats.org/officeDocument/2006/relationships/image" Target="../media/image118.wmf"/><Relationship Id="rId10" Type="http://schemas.openxmlformats.org/officeDocument/2006/relationships/oleObject" Target="../embeddings/oleObject144.bin"/><Relationship Id="rId4" Type="http://schemas.openxmlformats.org/officeDocument/2006/relationships/oleObject" Target="../embeddings/oleObject141.bin"/><Relationship Id="rId9" Type="http://schemas.openxmlformats.org/officeDocument/2006/relationships/image" Target="../media/image120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4.emf"/><Relationship Id="rId2" Type="http://schemas.openxmlformats.org/officeDocument/2006/relationships/tags" Target="../tags/tag41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24.wmf"/><Relationship Id="rId5" Type="http://schemas.openxmlformats.org/officeDocument/2006/relationships/image" Target="../media/image123.emf"/><Relationship Id="rId10" Type="http://schemas.openxmlformats.org/officeDocument/2006/relationships/oleObject" Target="../embeddings/oleObject149.bin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1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2.bin"/><Relationship Id="rId13" Type="http://schemas.openxmlformats.org/officeDocument/2006/relationships/image" Target="../media/image129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6.emf"/><Relationship Id="rId12" Type="http://schemas.openxmlformats.org/officeDocument/2006/relationships/oleObject" Target="../embeddings/oleObject154.bin"/><Relationship Id="rId2" Type="http://schemas.openxmlformats.org/officeDocument/2006/relationships/tags" Target="../tags/tag4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51.bin"/><Relationship Id="rId11" Type="http://schemas.openxmlformats.org/officeDocument/2006/relationships/image" Target="../media/image128.emf"/><Relationship Id="rId5" Type="http://schemas.openxmlformats.org/officeDocument/2006/relationships/image" Target="../media/image125.emf"/><Relationship Id="rId10" Type="http://schemas.openxmlformats.org/officeDocument/2006/relationships/oleObject" Target="../embeddings/oleObject153.bin"/><Relationship Id="rId4" Type="http://schemas.openxmlformats.org/officeDocument/2006/relationships/oleObject" Target="../embeddings/oleObject150.bin"/><Relationship Id="rId9" Type="http://schemas.openxmlformats.org/officeDocument/2006/relationships/image" Target="../media/image127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1.emf"/><Relationship Id="rId2" Type="http://schemas.openxmlformats.org/officeDocument/2006/relationships/tags" Target="../tags/tag43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56.bin"/><Relationship Id="rId5" Type="http://schemas.openxmlformats.org/officeDocument/2006/relationships/image" Target="../media/image130.emf"/><Relationship Id="rId4" Type="http://schemas.openxmlformats.org/officeDocument/2006/relationships/oleObject" Target="../embeddings/oleObject155.bin"/><Relationship Id="rId9" Type="http://schemas.openxmlformats.org/officeDocument/2006/relationships/image" Target="../media/image13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5.wmf"/><Relationship Id="rId3" Type="http://schemas.microsoft.com/office/2007/relationships/media" Target="../media/media7.wav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3.png"/><Relationship Id="rId2" Type="http://schemas.openxmlformats.org/officeDocument/2006/relationships/tags" Target="../tags/tag4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4.wm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6.wmf"/><Relationship Id="rId10" Type="http://schemas.openxmlformats.org/officeDocument/2006/relationships/oleObject" Target="../embeddings/oleObject3.bin"/><Relationship Id="rId4" Type="http://schemas.openxmlformats.org/officeDocument/2006/relationships/audio" Target="../media/media7.wav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microsoft.com/office/2007/relationships/media" Target="../media/media8.wav"/><Relationship Id="rId7" Type="http://schemas.openxmlformats.org/officeDocument/2006/relationships/image" Target="../media/image17.wmf"/><Relationship Id="rId12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9.wmf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9.bin"/><Relationship Id="rId4" Type="http://schemas.openxmlformats.org/officeDocument/2006/relationships/audio" Target="../media/media8.wav"/><Relationship Id="rId9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9.wav"/><Relationship Id="rId7" Type="http://schemas.openxmlformats.org/officeDocument/2006/relationships/image" Target="../media/image19.png"/><Relationship Id="rId2" Type="http://schemas.microsoft.com/office/2007/relationships/media" Target="../media/media9.wav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2060848"/>
            <a:ext cx="8640960" cy="1656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5 </a:t>
            </a:r>
            <a:b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1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Lyapunov</a:t>
            </a:r>
            <a:r>
              <a:rPr lang="en-US" altLang="zh-CN" sz="3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Stability</a:t>
            </a:r>
            <a:endParaRPr lang="en-US" altLang="zh-CN" sz="3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59"/>
    </mc:Choice>
    <mc:Fallback>
      <p:transition spd="slow" advTm="77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5">
            <a:extLst>
              <a:ext uri="{FF2B5EF4-FFF2-40B4-BE49-F238E27FC236}">
                <a16:creationId xmlns:a16="http://schemas.microsoft.com/office/drawing/2014/main" xmlns="" id="{4F6AE96F-7893-4FEC-8D8E-C03EAD6C2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90" y="1283670"/>
            <a:ext cx="3979018" cy="46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Lyapunov stable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4A6CE566-613D-4E68-A883-355A0E72E27B}"/>
              </a:ext>
            </a:extLst>
          </p:cNvPr>
          <p:cNvGrpSpPr/>
          <p:nvPr/>
        </p:nvGrpSpPr>
        <p:grpSpPr>
          <a:xfrm>
            <a:off x="2630314" y="4021137"/>
            <a:ext cx="2998787" cy="2562225"/>
            <a:chOff x="2653333" y="3675087"/>
            <a:chExt cx="2998787" cy="2562225"/>
          </a:xfrm>
        </p:grpSpPr>
        <p:sp>
          <p:nvSpPr>
            <p:cNvPr id="13" name="Oval 4">
              <a:extLst>
                <a:ext uri="{FF2B5EF4-FFF2-40B4-BE49-F238E27FC236}">
                  <a16:creationId xmlns:a16="http://schemas.microsoft.com/office/drawing/2014/main" xmlns="" id="{8163F181-9FCA-4B9B-BF8B-2D8DFAEFF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508" y="4054499"/>
              <a:ext cx="1846262" cy="1846263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xmlns="" id="{88B8EAFF-0293-4C32-8AC9-DB0361BC4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9670" y="4464074"/>
              <a:ext cx="1025525" cy="10255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graphicFrame>
          <p:nvGraphicFramePr>
            <p:cNvPr id="16" name="Object 6">
              <a:extLst>
                <a:ext uri="{FF2B5EF4-FFF2-40B4-BE49-F238E27FC236}">
                  <a16:creationId xmlns:a16="http://schemas.microsoft.com/office/drawing/2014/main" xmlns="" id="{42644D3F-5CBE-4624-8C76-DD0014CD00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1094507"/>
                </p:ext>
              </p:extLst>
            </p:nvPr>
          </p:nvGraphicFramePr>
          <p:xfrm>
            <a:off x="2653333" y="5599137"/>
            <a:ext cx="765175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78" name="Equation" r:id="rId6" imgW="304800" imgH="162015" progId="Equation.3">
                    <p:embed/>
                  </p:oleObj>
                </mc:Choice>
                <mc:Fallback>
                  <p:oleObj name="Equation" r:id="rId6" imgW="304800" imgH="162015" progId="Equation.3">
                    <p:embed/>
                    <p:pic>
                      <p:nvPicPr>
                        <p:cNvPr id="1057798" name="Object 6">
                          <a:extLst>
                            <a:ext uri="{FF2B5EF4-FFF2-40B4-BE49-F238E27FC236}">
                              <a16:creationId xmlns:a16="http://schemas.microsoft.com/office/drawing/2014/main" xmlns="" id="{09FEC652-814B-4C3D-98C6-73FFCECBBF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333" y="5599137"/>
                          <a:ext cx="765175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7">
              <a:extLst>
                <a:ext uri="{FF2B5EF4-FFF2-40B4-BE49-F238E27FC236}">
                  <a16:creationId xmlns:a16="http://schemas.microsoft.com/office/drawing/2014/main" xmlns="" id="{676AADE4-E0D0-4420-90D2-EEDD49F0F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058" y="5089549"/>
              <a:ext cx="10096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xmlns="" id="{12067EE7-0615-444A-9771-66179D9A9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095" y="4579962"/>
              <a:ext cx="263525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b="0"/>
                <a:t>x</a:t>
              </a:r>
              <a:r>
                <a:rPr lang="en-US" altLang="zh-CN" sz="2800" b="0" baseline="-20000"/>
                <a:t>e</a:t>
              </a: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xmlns="" id="{75C31844-C3C7-434A-8680-C644CED70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858" y="4437087"/>
              <a:ext cx="277812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b="0"/>
                <a:t>x</a:t>
              </a:r>
              <a:r>
                <a:rPr lang="en-US" altLang="zh-CN" sz="2800" b="0" i="0" baseline="-20000"/>
                <a:t>0</a:t>
              </a:r>
            </a:p>
          </p:txBody>
        </p: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xmlns="" id="{99EED85B-9ABB-4F02-9AFC-97C27905E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1958" y="4970487"/>
              <a:ext cx="2570162" cy="384175"/>
              <a:chOff x="456" y="3069"/>
              <a:chExt cx="1619" cy="242"/>
            </a:xfrm>
          </p:grpSpPr>
          <p:sp>
            <p:nvSpPr>
              <p:cNvPr id="21" name="Line 11">
                <a:extLst>
                  <a:ext uri="{FF2B5EF4-FFF2-40B4-BE49-F238E27FC236}">
                    <a16:creationId xmlns:a16="http://schemas.microsoft.com/office/drawing/2014/main" xmlns="" id="{53712514-063D-4517-8C70-D94335689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2" name="Rectangle 12">
                <a:extLst>
                  <a:ext uri="{FF2B5EF4-FFF2-40B4-BE49-F238E27FC236}">
                    <a16:creationId xmlns:a16="http://schemas.microsoft.com/office/drawing/2014/main" xmlns="" id="{29B59B79-D3E7-464C-A1E2-B42B0A037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3069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1</a:t>
                </a:r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xmlns="" id="{7ACEB55D-4697-4667-A252-6DCFDF1391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2433" y="3675087"/>
              <a:ext cx="395287" cy="2562225"/>
              <a:chOff x="1250" y="2253"/>
              <a:chExt cx="249" cy="1614"/>
            </a:xfrm>
          </p:grpSpPr>
          <p:sp>
            <p:nvSpPr>
              <p:cNvPr id="24" name="Line 14">
                <a:extLst>
                  <a:ext uri="{FF2B5EF4-FFF2-40B4-BE49-F238E27FC236}">
                    <a16:creationId xmlns:a16="http://schemas.microsoft.com/office/drawing/2014/main" xmlns="" id="{CB01481A-C6B9-4AB4-851C-DF907CB61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xmlns="" id="{78351795-AC15-46E6-AC51-5EA86DC5C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2253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2</a:t>
                </a:r>
              </a:p>
            </p:txBody>
          </p:sp>
        </p:grpSp>
        <p:graphicFrame>
          <p:nvGraphicFramePr>
            <p:cNvPr id="26" name="Object 16">
              <a:extLst>
                <a:ext uri="{FF2B5EF4-FFF2-40B4-BE49-F238E27FC236}">
                  <a16:creationId xmlns:a16="http://schemas.microsoft.com/office/drawing/2014/main" xmlns="" id="{2580CC63-2018-4F29-B7F8-DB962A5BB52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7262177"/>
                </p:ext>
              </p:extLst>
            </p:nvPr>
          </p:nvGraphicFramePr>
          <p:xfrm>
            <a:off x="2653333" y="3846537"/>
            <a:ext cx="73660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79" name="Equation" r:id="rId8" imgW="295343" imgH="162015" progId="Equation.3">
                    <p:embed/>
                  </p:oleObj>
                </mc:Choice>
                <mc:Fallback>
                  <p:oleObj name="Equation" r:id="rId8" imgW="295343" imgH="162015" progId="Equation.3">
                    <p:embed/>
                    <p:pic>
                      <p:nvPicPr>
                        <p:cNvPr id="1057808" name="Object 16">
                          <a:extLst>
                            <a:ext uri="{FF2B5EF4-FFF2-40B4-BE49-F238E27FC236}">
                              <a16:creationId xmlns:a16="http://schemas.microsoft.com/office/drawing/2014/main" xmlns="" id="{55729A15-D803-4E56-8067-7809E5F697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333" y="3846537"/>
                          <a:ext cx="736600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Line 17">
              <a:extLst>
                <a:ext uri="{FF2B5EF4-FFF2-40B4-BE49-F238E27FC236}">
                  <a16:creationId xmlns:a16="http://schemas.microsoft.com/office/drawing/2014/main" xmlns="" id="{01ED2C0A-33A0-4E4F-B709-27134CD35E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8658" y="4194199"/>
              <a:ext cx="493712" cy="323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" name="Oval 18">
              <a:extLst>
                <a:ext uri="{FF2B5EF4-FFF2-40B4-BE49-F238E27FC236}">
                  <a16:creationId xmlns:a16="http://schemas.microsoft.com/office/drawing/2014/main" xmlns="" id="{817FFCBC-49C4-445B-92C9-53087A231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295" y="4827612"/>
              <a:ext cx="55563" cy="8890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29" name="Arc 19">
              <a:extLst>
                <a:ext uri="{FF2B5EF4-FFF2-40B4-BE49-F238E27FC236}">
                  <a16:creationId xmlns:a16="http://schemas.microsoft.com/office/drawing/2014/main" xmlns="" id="{3EAFF52F-659C-438A-A282-E8D7A972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170" y="4876824"/>
              <a:ext cx="434975" cy="757238"/>
            </a:xfrm>
            <a:custGeom>
              <a:avLst/>
              <a:gdLst>
                <a:gd name="T0" fmla="*/ 206395591 w 23299"/>
                <a:gd name="T1" fmla="*/ 0 h 43200"/>
                <a:gd name="T2" fmla="*/ 0 w 23299"/>
                <a:gd name="T3" fmla="*/ 2147483646 h 43200"/>
                <a:gd name="T4" fmla="*/ 206395591 w 23299"/>
                <a:gd name="T5" fmla="*/ 203914628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299" h="43200" fill="none" extrusionOk="0">
                  <a:moveTo>
                    <a:pt x="1698" y="0"/>
                  </a:moveTo>
                  <a:cubicBezTo>
                    <a:pt x="13628" y="0"/>
                    <a:pt x="23299" y="9670"/>
                    <a:pt x="23299" y="21600"/>
                  </a:cubicBezTo>
                  <a:cubicBezTo>
                    <a:pt x="23299" y="33529"/>
                    <a:pt x="13628" y="43200"/>
                    <a:pt x="1699" y="43200"/>
                  </a:cubicBezTo>
                  <a:cubicBezTo>
                    <a:pt x="1132" y="43200"/>
                    <a:pt x="565" y="43177"/>
                    <a:pt x="-1" y="43133"/>
                  </a:cubicBezTo>
                </a:path>
                <a:path w="23299" h="43200" stroke="0" extrusionOk="0">
                  <a:moveTo>
                    <a:pt x="1698" y="0"/>
                  </a:moveTo>
                  <a:cubicBezTo>
                    <a:pt x="13628" y="0"/>
                    <a:pt x="23299" y="9670"/>
                    <a:pt x="23299" y="21600"/>
                  </a:cubicBezTo>
                  <a:cubicBezTo>
                    <a:pt x="23299" y="33529"/>
                    <a:pt x="13628" y="43200"/>
                    <a:pt x="1699" y="43200"/>
                  </a:cubicBezTo>
                  <a:cubicBezTo>
                    <a:pt x="1132" y="43200"/>
                    <a:pt x="565" y="43177"/>
                    <a:pt x="-1" y="43133"/>
                  </a:cubicBezTo>
                  <a:lnTo>
                    <a:pt x="1699" y="21600"/>
                  </a:lnTo>
                  <a:lnTo>
                    <a:pt x="1698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 type="oval" w="med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30" name="Arc 20">
              <a:extLst>
                <a:ext uri="{FF2B5EF4-FFF2-40B4-BE49-F238E27FC236}">
                  <a16:creationId xmlns:a16="http://schemas.microsoft.com/office/drawing/2014/main" xmlns="" id="{A18D253E-4866-4F4A-A1D8-D09D5875F27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753470" y="5092724"/>
              <a:ext cx="1081088" cy="538163"/>
            </a:xfrm>
            <a:custGeom>
              <a:avLst/>
              <a:gdLst>
                <a:gd name="T0" fmla="*/ 2147483646 w 21600"/>
                <a:gd name="T1" fmla="*/ 0 h 22685"/>
                <a:gd name="T2" fmla="*/ 2147483646 w 21600"/>
                <a:gd name="T3" fmla="*/ 2147483646 h 22685"/>
                <a:gd name="T4" fmla="*/ 0 w 21600"/>
                <a:gd name="T5" fmla="*/ 2147483646 h 226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2685" fill="none" extrusionOk="0">
                  <a:moveTo>
                    <a:pt x="3605" y="0"/>
                  </a:moveTo>
                  <a:cubicBezTo>
                    <a:pt x="13995" y="1759"/>
                    <a:pt x="21600" y="10759"/>
                    <a:pt x="21600" y="21297"/>
                  </a:cubicBezTo>
                  <a:cubicBezTo>
                    <a:pt x="21600" y="21760"/>
                    <a:pt x="21585" y="22222"/>
                    <a:pt x="21555" y="22685"/>
                  </a:cubicBezTo>
                </a:path>
                <a:path w="21600" h="22685" stroke="0" extrusionOk="0">
                  <a:moveTo>
                    <a:pt x="3605" y="0"/>
                  </a:moveTo>
                  <a:cubicBezTo>
                    <a:pt x="13995" y="1759"/>
                    <a:pt x="21600" y="10759"/>
                    <a:pt x="21600" y="21297"/>
                  </a:cubicBezTo>
                  <a:cubicBezTo>
                    <a:pt x="21600" y="21760"/>
                    <a:pt x="21585" y="22222"/>
                    <a:pt x="21555" y="22685"/>
                  </a:cubicBezTo>
                  <a:lnTo>
                    <a:pt x="0" y="21297"/>
                  </a:lnTo>
                  <a:lnTo>
                    <a:pt x="3605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8C9702DE-B01D-44B6-8ED2-110184D866C0}"/>
              </a:ext>
            </a:extLst>
          </p:cNvPr>
          <p:cNvGrpSpPr/>
          <p:nvPr/>
        </p:nvGrpSpPr>
        <p:grpSpPr>
          <a:xfrm>
            <a:off x="5565617" y="5645174"/>
            <a:ext cx="3483944" cy="609601"/>
            <a:chOff x="5565617" y="5645174"/>
            <a:chExt cx="3483944" cy="609601"/>
          </a:xfrm>
        </p:grpSpPr>
        <p:graphicFrame>
          <p:nvGraphicFramePr>
            <p:cNvPr id="31" name="Object 18">
              <a:extLst>
                <a:ext uri="{FF2B5EF4-FFF2-40B4-BE49-F238E27FC236}">
                  <a16:creationId xmlns:a16="http://schemas.microsoft.com/office/drawing/2014/main" xmlns="" id="{7CF8C9EF-F07A-4FF4-82E3-4E1839F601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6584318"/>
                </p:ext>
              </p:extLst>
            </p:nvPr>
          </p:nvGraphicFramePr>
          <p:xfrm>
            <a:off x="5565617" y="5645174"/>
            <a:ext cx="474663" cy="609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80" name="Equation" r:id="rId10" imgW="177480" imgH="228600" progId="Equation.DSMT4">
                    <p:embed/>
                  </p:oleObj>
                </mc:Choice>
                <mc:Fallback>
                  <p:oleObj name="Equation" r:id="rId10" imgW="177480" imgH="228600" progId="Equation.DSMT4">
                    <p:embed/>
                    <p:pic>
                      <p:nvPicPr>
                        <p:cNvPr id="36" name="Object 18">
                          <a:extLst>
                            <a:ext uri="{FF2B5EF4-FFF2-40B4-BE49-F238E27FC236}">
                              <a16:creationId xmlns:a16="http://schemas.microsoft.com/office/drawing/2014/main" xmlns="" id="{F25615A9-B60F-4508-886E-BE3B72A3DC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5617" y="5645174"/>
                          <a:ext cx="474663" cy="609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E71C7EF0-F598-4A76-8086-476E20D5802D}"/>
                </a:ext>
              </a:extLst>
            </p:cNvPr>
            <p:cNvSpPr/>
            <p:nvPr/>
          </p:nvSpPr>
          <p:spPr>
            <a:xfrm>
              <a:off x="6341127" y="5766380"/>
              <a:ext cx="27084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is Lyapunov stable</a:t>
              </a:r>
              <a:endParaRPr lang="zh-CN" altLang="en-US" sz="2400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41024758-34AE-4858-BE93-18D4AAC4ACE6}"/>
              </a:ext>
            </a:extLst>
          </p:cNvPr>
          <p:cNvGrpSpPr/>
          <p:nvPr/>
        </p:nvGrpSpPr>
        <p:grpSpPr>
          <a:xfrm>
            <a:off x="262558" y="1730277"/>
            <a:ext cx="8884658" cy="1617557"/>
            <a:chOff x="262558" y="1730277"/>
            <a:chExt cx="8884658" cy="1617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xmlns="" id="{132A3BE0-59D7-48D0-8365-1656FE931CD5}"/>
                    </a:ext>
                  </a:extLst>
                </p:cNvPr>
                <p:cNvSpPr/>
                <p:nvPr/>
              </p:nvSpPr>
              <p:spPr>
                <a:xfrm>
                  <a:off x="262558" y="1730277"/>
                  <a:ext cx="8229600" cy="16145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buFont typeface="Wingdings" panose="05000000000000000000" pitchFamily="2" charset="2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 any positive  real number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if there is always corresponding number </a:t>
                  </a:r>
                </a:p>
                <a:p>
                  <a:pPr>
                    <a:lnSpc>
                      <a:spcPct val="120000"/>
                    </a:lnSpc>
                    <a:spcBef>
                      <a:spcPct val="100000"/>
                    </a:spcBef>
                    <a:buFont typeface="Wingdings" panose="05000000000000000000" pitchFamily="2" charset="2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initial disturbance satisfies </a:t>
                  </a:r>
                </a:p>
                <a:p>
                  <a:pPr>
                    <a:lnSpc>
                      <a:spcPct val="120000"/>
                    </a:lnSpc>
                    <a:spcBef>
                      <a:spcPct val="100000"/>
                    </a:spcBef>
                    <a:buFont typeface="Wingdings" panose="05000000000000000000" pitchFamily="2" charset="2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the movements caused by the initial disturbance satisfies</a:t>
                  </a: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132A3BE0-59D7-48D0-8365-1656FE931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558" y="1730277"/>
                  <a:ext cx="8229600" cy="1614545"/>
                </a:xfrm>
                <a:prstGeom prst="rect">
                  <a:avLst/>
                </a:prstGeom>
                <a:blipFill>
                  <a:blip r:embed="rId12"/>
                  <a:stretch>
                    <a:fillRect l="-593" t="-377" b="-52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xmlns="" id="{6C41DB01-D595-4C58-A21E-DA43BBD6170F}"/>
                    </a:ext>
                  </a:extLst>
                </p:cNvPr>
                <p:cNvSpPr/>
                <p:nvPr/>
              </p:nvSpPr>
              <p:spPr>
                <a:xfrm>
                  <a:off x="7341412" y="1786462"/>
                  <a:ext cx="14070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6C41DB01-D595-4C58-A21E-DA43BBD617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1412" y="1786462"/>
                  <a:ext cx="140705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xmlns="" id="{50B718F4-6F74-4CBB-9554-9262D55E6718}"/>
                    </a:ext>
                  </a:extLst>
                </p:cNvPr>
                <p:cNvSpPr/>
                <p:nvPr/>
              </p:nvSpPr>
              <p:spPr>
                <a:xfrm>
                  <a:off x="3366914" y="2360619"/>
                  <a:ext cx="22538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‖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‖≤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0B718F4-6F74-4CBB-9554-9262D55E6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914" y="2360619"/>
                  <a:ext cx="2253886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xmlns="" id="{ED64A3C2-25ED-47D2-AB0B-52158A921A78}"/>
                    </a:ext>
                  </a:extLst>
                </p:cNvPr>
                <p:cNvSpPr/>
                <p:nvPr/>
              </p:nvSpPr>
              <p:spPr>
                <a:xfrm>
                  <a:off x="6424227" y="2978502"/>
                  <a:ext cx="27229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‖≤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zh-CN" altLang="en-US" i="1">
                            <a:latin typeface="Cambria Math" panose="02040503050406030204" pitchFamily="18" charset="0"/>
                          </a:rPr>
                          <m:t>    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ED64A3C2-25ED-47D2-AB0B-52158A921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227" y="2978502"/>
                  <a:ext cx="2722989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5353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"/>
    </mc:Choice>
    <mc:Fallback>
      <p:transition spd="slow" advTm="2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5">
            <a:extLst>
              <a:ext uri="{FF2B5EF4-FFF2-40B4-BE49-F238E27FC236}">
                <a16:creationId xmlns:a16="http://schemas.microsoft.com/office/drawing/2014/main" xmlns="" id="{4F6AE96F-7893-4FEC-8D8E-C03EAD6C2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70" y="1445458"/>
            <a:ext cx="3979018" cy="46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Asymptotically stable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5F438D00-FDE8-4DBB-8ED0-0326FAFCE824}"/>
              </a:ext>
            </a:extLst>
          </p:cNvPr>
          <p:cNvGrpSpPr/>
          <p:nvPr/>
        </p:nvGrpSpPr>
        <p:grpSpPr>
          <a:xfrm>
            <a:off x="445146" y="3055555"/>
            <a:ext cx="6076343" cy="609601"/>
            <a:chOff x="6341127" y="5622319"/>
            <a:chExt cx="6076343" cy="609601"/>
          </a:xfrm>
        </p:grpSpPr>
        <p:graphicFrame>
          <p:nvGraphicFramePr>
            <p:cNvPr id="32" name="Object 18">
              <a:extLst>
                <a:ext uri="{FF2B5EF4-FFF2-40B4-BE49-F238E27FC236}">
                  <a16:creationId xmlns:a16="http://schemas.microsoft.com/office/drawing/2014/main" xmlns="" id="{A53E6368-C1B9-4C77-B928-C7E5F16DB2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7311387"/>
                </p:ext>
              </p:extLst>
            </p:nvPr>
          </p:nvGraphicFramePr>
          <p:xfrm>
            <a:off x="7271018" y="5622319"/>
            <a:ext cx="474663" cy="609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68" name="Equation" r:id="rId6" imgW="177480" imgH="228600" progId="Equation.DSMT4">
                    <p:embed/>
                  </p:oleObj>
                </mc:Choice>
                <mc:Fallback>
                  <p:oleObj name="Equation" r:id="rId6" imgW="177480" imgH="228600" progId="Equation.DSMT4">
                    <p:embed/>
                    <p:pic>
                      <p:nvPicPr>
                        <p:cNvPr id="31" name="Object 18">
                          <a:extLst>
                            <a:ext uri="{FF2B5EF4-FFF2-40B4-BE49-F238E27FC236}">
                              <a16:creationId xmlns:a16="http://schemas.microsoft.com/office/drawing/2014/main" xmlns="" id="{7CF8C9EF-F07A-4FF4-82E3-4E1839F601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1018" y="5622319"/>
                          <a:ext cx="474663" cy="609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E8727A1B-8E64-4B4E-B72C-6D0D9C44A806}"/>
                </a:ext>
              </a:extLst>
            </p:cNvPr>
            <p:cNvSpPr/>
            <p:nvPr/>
          </p:nvSpPr>
          <p:spPr>
            <a:xfrm>
              <a:off x="6341127" y="5766380"/>
              <a:ext cx="6076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Then          is asymptotically Lyapunov stable</a:t>
              </a:r>
              <a:endParaRPr lang="zh-CN" altLang="en-US" sz="2400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3E60E6C2-2B47-49C5-BEC7-FC33DC91E7D3}"/>
              </a:ext>
            </a:extLst>
          </p:cNvPr>
          <p:cNvGrpSpPr/>
          <p:nvPr/>
        </p:nvGrpSpPr>
        <p:grpSpPr>
          <a:xfrm>
            <a:off x="445146" y="2321244"/>
            <a:ext cx="4290958" cy="609601"/>
            <a:chOff x="5896224" y="5673819"/>
            <a:chExt cx="4290958" cy="609601"/>
          </a:xfrm>
        </p:grpSpPr>
        <p:graphicFrame>
          <p:nvGraphicFramePr>
            <p:cNvPr id="35" name="Object 18">
              <a:extLst>
                <a:ext uri="{FF2B5EF4-FFF2-40B4-BE49-F238E27FC236}">
                  <a16:creationId xmlns:a16="http://schemas.microsoft.com/office/drawing/2014/main" xmlns="" id="{9ECB7E76-3BA5-4D24-B11B-DD760C3516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6459258"/>
                </p:ext>
              </p:extLst>
            </p:nvPr>
          </p:nvGraphicFramePr>
          <p:xfrm>
            <a:off x="6385519" y="5673819"/>
            <a:ext cx="474663" cy="609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69" name="Equation" r:id="rId8" imgW="177480" imgH="228600" progId="Equation.DSMT4">
                    <p:embed/>
                  </p:oleObj>
                </mc:Choice>
                <mc:Fallback>
                  <p:oleObj name="Equation" r:id="rId8" imgW="177480" imgH="228600" progId="Equation.DSMT4">
                    <p:embed/>
                    <p:pic>
                      <p:nvPicPr>
                        <p:cNvPr id="32" name="Object 18">
                          <a:extLst>
                            <a:ext uri="{FF2B5EF4-FFF2-40B4-BE49-F238E27FC236}">
                              <a16:creationId xmlns:a16="http://schemas.microsoft.com/office/drawing/2014/main" xmlns="" id="{A53E6368-C1B9-4C77-B928-C7E5F16DB2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5519" y="5673819"/>
                          <a:ext cx="474663" cy="609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24E4514D-372A-4149-919B-85100C094BFF}"/>
                </a:ext>
              </a:extLst>
            </p:cNvPr>
            <p:cNvSpPr/>
            <p:nvPr/>
          </p:nvSpPr>
          <p:spPr>
            <a:xfrm>
              <a:off x="5896224" y="5749426"/>
              <a:ext cx="4290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If         is Lyapunov stable, and</a:t>
              </a:r>
              <a:endParaRPr lang="zh-CN" altLang="en-US" sz="2400" dirty="0"/>
            </a:p>
          </p:txBody>
        </p:sp>
      </p:grpSp>
      <p:graphicFrame>
        <p:nvGraphicFramePr>
          <p:cNvPr id="37" name="Object 11">
            <a:extLst>
              <a:ext uri="{FF2B5EF4-FFF2-40B4-BE49-F238E27FC236}">
                <a16:creationId xmlns:a16="http://schemas.microsoft.com/office/drawing/2014/main" xmlns="" id="{BCF60CD1-203F-4F5B-9C14-E7F7344E71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015154"/>
              </p:ext>
            </p:extLst>
          </p:nvPr>
        </p:nvGraphicFramePr>
        <p:xfrm>
          <a:off x="4689451" y="2279650"/>
          <a:ext cx="340836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0" name="Equation" r:id="rId9" imgW="1562100" imgH="292100" progId="Equation.DSMT4">
                  <p:embed/>
                </p:oleObj>
              </mc:Choice>
              <mc:Fallback>
                <p:oleObj name="Equation" r:id="rId9" imgW="1562100" imgH="292100" progId="Equation.DSMT4">
                  <p:embed/>
                  <p:pic>
                    <p:nvPicPr>
                      <p:cNvPr id="55303" name="Object 11">
                        <a:extLst>
                          <a:ext uri="{FF2B5EF4-FFF2-40B4-BE49-F238E27FC236}">
                            <a16:creationId xmlns:a16="http://schemas.microsoft.com/office/drawing/2014/main" xmlns="" id="{A900AC91-CF51-4BEA-B48B-D538CE1303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451" y="2279650"/>
                        <a:ext cx="3408362" cy="6445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5400" algn="ctr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929A07C-D1DC-4AAE-A3B0-0BD9F3A3D24F}"/>
              </a:ext>
            </a:extLst>
          </p:cNvPr>
          <p:cNvGrpSpPr/>
          <p:nvPr/>
        </p:nvGrpSpPr>
        <p:grpSpPr>
          <a:xfrm>
            <a:off x="3851920" y="3854258"/>
            <a:ext cx="2998788" cy="2562225"/>
            <a:chOff x="3851920" y="3748930"/>
            <a:chExt cx="2998788" cy="2562225"/>
          </a:xfrm>
        </p:grpSpPr>
        <p:sp>
          <p:nvSpPr>
            <p:cNvPr id="38" name="Oval 23">
              <a:extLst>
                <a:ext uri="{FF2B5EF4-FFF2-40B4-BE49-F238E27FC236}">
                  <a16:creationId xmlns:a16="http://schemas.microsoft.com/office/drawing/2014/main" xmlns="" id="{82AB1F4B-0E1D-4BDD-B7C7-8610117E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095" y="4128343"/>
              <a:ext cx="1846263" cy="1846262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39" name="Oval 24">
              <a:extLst>
                <a:ext uri="{FF2B5EF4-FFF2-40B4-BE49-F238E27FC236}">
                  <a16:creationId xmlns:a16="http://schemas.microsoft.com/office/drawing/2014/main" xmlns="" id="{FBA832F4-7391-4DB7-9DD0-926662800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258" y="4537918"/>
              <a:ext cx="1025525" cy="10255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graphicFrame>
          <p:nvGraphicFramePr>
            <p:cNvPr id="40" name="Object 25">
              <a:extLst>
                <a:ext uri="{FF2B5EF4-FFF2-40B4-BE49-F238E27FC236}">
                  <a16:creationId xmlns:a16="http://schemas.microsoft.com/office/drawing/2014/main" xmlns="" id="{908E4398-83FA-409C-B49F-E916C7C2FF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7550846"/>
                </p:ext>
              </p:extLst>
            </p:nvPr>
          </p:nvGraphicFramePr>
          <p:xfrm>
            <a:off x="3851920" y="5672980"/>
            <a:ext cx="765175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71" name="Equation" r:id="rId11" imgW="304800" imgH="162015" progId="Equation.3">
                    <p:embed/>
                  </p:oleObj>
                </mc:Choice>
                <mc:Fallback>
                  <p:oleObj name="Equation" r:id="rId11" imgW="304800" imgH="162015" progId="Equation.3">
                    <p:embed/>
                    <p:pic>
                      <p:nvPicPr>
                        <p:cNvPr id="1057817" name="Object 25">
                          <a:extLst>
                            <a:ext uri="{FF2B5EF4-FFF2-40B4-BE49-F238E27FC236}">
                              <a16:creationId xmlns:a16="http://schemas.microsoft.com/office/drawing/2014/main" xmlns="" id="{10EB1404-4643-40F5-8CFA-EF994F5082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920" y="5672980"/>
                          <a:ext cx="765175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Line 26">
              <a:extLst>
                <a:ext uri="{FF2B5EF4-FFF2-40B4-BE49-F238E27FC236}">
                  <a16:creationId xmlns:a16="http://schemas.microsoft.com/office/drawing/2014/main" xmlns="" id="{FB0B8481-42A9-47DF-8965-98357B487C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8645" y="5163393"/>
              <a:ext cx="10096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xmlns="" id="{F83C6C9C-3AD5-427A-98BB-73BA23639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683" y="4653805"/>
              <a:ext cx="263525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b="0"/>
                <a:t>x</a:t>
              </a:r>
              <a:r>
                <a:rPr lang="en-US" altLang="zh-CN" sz="2800" b="0" baseline="-20000"/>
                <a:t>e</a:t>
              </a:r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xmlns="" id="{05DBC15F-3709-4D78-84D6-CEB7DAEB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458" y="4468068"/>
              <a:ext cx="277812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b="0"/>
                <a:t>x</a:t>
              </a:r>
              <a:r>
                <a:rPr lang="en-US" altLang="zh-CN" sz="2800" b="0" i="0" baseline="-20000"/>
                <a:t>0</a:t>
              </a:r>
            </a:p>
          </p:txBody>
        </p:sp>
        <p:grpSp>
          <p:nvGrpSpPr>
            <p:cNvPr id="44" name="Group 29">
              <a:extLst>
                <a:ext uri="{FF2B5EF4-FFF2-40B4-BE49-F238E27FC236}">
                  <a16:creationId xmlns:a16="http://schemas.microsoft.com/office/drawing/2014/main" xmlns="" id="{FDECFD03-A546-4B86-B7E5-1A3973048E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0545" y="5044330"/>
              <a:ext cx="2570163" cy="384175"/>
              <a:chOff x="456" y="3069"/>
              <a:chExt cx="1619" cy="242"/>
            </a:xfrm>
          </p:grpSpPr>
          <p:sp>
            <p:nvSpPr>
              <p:cNvPr id="45" name="Line 30">
                <a:extLst>
                  <a:ext uri="{FF2B5EF4-FFF2-40B4-BE49-F238E27FC236}">
                    <a16:creationId xmlns:a16="http://schemas.microsoft.com/office/drawing/2014/main" xmlns="" id="{75FD77CF-C1DE-45A1-A776-F4BE0373F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46" name="Rectangle 31">
                <a:extLst>
                  <a:ext uri="{FF2B5EF4-FFF2-40B4-BE49-F238E27FC236}">
                    <a16:creationId xmlns:a16="http://schemas.microsoft.com/office/drawing/2014/main" xmlns="" id="{7A9FE0A4-739C-44C1-8AD1-E7F2B0C69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3069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1</a:t>
                </a:r>
              </a:p>
            </p:txBody>
          </p:sp>
        </p:grp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xmlns="" id="{D276F168-12E8-4C86-978A-81E63D75E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41020" y="3748930"/>
              <a:ext cx="395288" cy="2562225"/>
              <a:chOff x="1250" y="2253"/>
              <a:chExt cx="249" cy="1614"/>
            </a:xfrm>
          </p:grpSpPr>
          <p:sp>
            <p:nvSpPr>
              <p:cNvPr id="48" name="Line 33">
                <a:extLst>
                  <a:ext uri="{FF2B5EF4-FFF2-40B4-BE49-F238E27FC236}">
                    <a16:creationId xmlns:a16="http://schemas.microsoft.com/office/drawing/2014/main" xmlns="" id="{D5DF56EA-2A8F-47B2-9A77-7658E41A1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49" name="Rectangle 34">
                <a:extLst>
                  <a:ext uri="{FF2B5EF4-FFF2-40B4-BE49-F238E27FC236}">
                    <a16:creationId xmlns:a16="http://schemas.microsoft.com/office/drawing/2014/main" xmlns="" id="{4601AC1A-5BAB-4DE6-B604-65CBFA7A8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2253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2</a:t>
                </a:r>
              </a:p>
            </p:txBody>
          </p:sp>
        </p:grpSp>
        <p:graphicFrame>
          <p:nvGraphicFramePr>
            <p:cNvPr id="50" name="Object 35">
              <a:extLst>
                <a:ext uri="{FF2B5EF4-FFF2-40B4-BE49-F238E27FC236}">
                  <a16:creationId xmlns:a16="http://schemas.microsoft.com/office/drawing/2014/main" xmlns="" id="{E9F6C93E-F19C-4902-9B72-581D61B78D6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1214570"/>
                </p:ext>
              </p:extLst>
            </p:nvPr>
          </p:nvGraphicFramePr>
          <p:xfrm>
            <a:off x="3851920" y="3920380"/>
            <a:ext cx="73660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72" name="Equation" r:id="rId13" imgW="295343" imgH="162015" progId="Equation.3">
                    <p:embed/>
                  </p:oleObj>
                </mc:Choice>
                <mc:Fallback>
                  <p:oleObj name="Equation" r:id="rId13" imgW="295343" imgH="162015" progId="Equation.3">
                    <p:embed/>
                    <p:pic>
                      <p:nvPicPr>
                        <p:cNvPr id="1057827" name="Object 35">
                          <a:extLst>
                            <a:ext uri="{FF2B5EF4-FFF2-40B4-BE49-F238E27FC236}">
                              <a16:creationId xmlns:a16="http://schemas.microsoft.com/office/drawing/2014/main" xmlns="" id="{EFE60415-3ABE-44BB-A81F-B37A0F5A8F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920" y="3920380"/>
                          <a:ext cx="736600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Line 36">
              <a:extLst>
                <a:ext uri="{FF2B5EF4-FFF2-40B4-BE49-F238E27FC236}">
                  <a16:creationId xmlns:a16="http://schemas.microsoft.com/office/drawing/2014/main" xmlns="" id="{E97FBB8B-AEF2-43B1-B939-5507DDB29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7245" y="4268043"/>
              <a:ext cx="493713" cy="323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3" name="Oval 41">
              <a:extLst>
                <a:ext uri="{FF2B5EF4-FFF2-40B4-BE49-F238E27FC236}">
                  <a16:creationId xmlns:a16="http://schemas.microsoft.com/office/drawing/2014/main" xmlns="" id="{05AE0C39-12E6-40A7-A218-2157040D08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29945" y="4861768"/>
              <a:ext cx="46038" cy="74612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54" name="Arc 42">
              <a:extLst>
                <a:ext uri="{FF2B5EF4-FFF2-40B4-BE49-F238E27FC236}">
                  <a16:creationId xmlns:a16="http://schemas.microsoft.com/office/drawing/2014/main" xmlns="" id="{74B407CD-342C-4CA9-8F6F-BD2F8A30B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358" y="4899868"/>
              <a:ext cx="373062" cy="666750"/>
            </a:xfrm>
            <a:custGeom>
              <a:avLst/>
              <a:gdLst>
                <a:gd name="T0" fmla="*/ 103589549 w 23131"/>
                <a:gd name="T1" fmla="*/ 0 h 43200"/>
                <a:gd name="T2" fmla="*/ 0 w 23131"/>
                <a:gd name="T3" fmla="*/ 2147483646 h 43200"/>
                <a:gd name="T4" fmla="*/ 103589549 w 23131"/>
                <a:gd name="T5" fmla="*/ 1225662386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131" h="43200" fill="none" extrusionOk="0">
                  <a:moveTo>
                    <a:pt x="1530" y="0"/>
                  </a:moveTo>
                  <a:cubicBezTo>
                    <a:pt x="13460" y="0"/>
                    <a:pt x="23131" y="9670"/>
                    <a:pt x="23131" y="21600"/>
                  </a:cubicBezTo>
                  <a:cubicBezTo>
                    <a:pt x="23131" y="33529"/>
                    <a:pt x="13460" y="43200"/>
                    <a:pt x="1531" y="43200"/>
                  </a:cubicBezTo>
                  <a:cubicBezTo>
                    <a:pt x="1020" y="43200"/>
                    <a:pt x="509" y="43181"/>
                    <a:pt x="0" y="43145"/>
                  </a:cubicBezTo>
                </a:path>
                <a:path w="23131" h="43200" stroke="0" extrusionOk="0">
                  <a:moveTo>
                    <a:pt x="1530" y="0"/>
                  </a:moveTo>
                  <a:cubicBezTo>
                    <a:pt x="13460" y="0"/>
                    <a:pt x="23131" y="9670"/>
                    <a:pt x="23131" y="21600"/>
                  </a:cubicBezTo>
                  <a:cubicBezTo>
                    <a:pt x="23131" y="33529"/>
                    <a:pt x="13460" y="43200"/>
                    <a:pt x="1531" y="43200"/>
                  </a:cubicBezTo>
                  <a:cubicBezTo>
                    <a:pt x="1020" y="43200"/>
                    <a:pt x="509" y="43181"/>
                    <a:pt x="0" y="43145"/>
                  </a:cubicBezTo>
                  <a:lnTo>
                    <a:pt x="1531" y="21600"/>
                  </a:lnTo>
                  <a:lnTo>
                    <a:pt x="1530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 type="oval" w="med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55" name="Arc 43">
              <a:extLst>
                <a:ext uri="{FF2B5EF4-FFF2-40B4-BE49-F238E27FC236}">
                  <a16:creationId xmlns:a16="http://schemas.microsoft.com/office/drawing/2014/main" xmlns="" id="{581C42FB-184A-4998-AB87-F6C7476C537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394970" y="5058618"/>
              <a:ext cx="433388" cy="509587"/>
            </a:xfrm>
            <a:custGeom>
              <a:avLst/>
              <a:gdLst>
                <a:gd name="T0" fmla="*/ 0 w 21600"/>
                <a:gd name="T1" fmla="*/ 0 h 37202"/>
                <a:gd name="T2" fmla="*/ 2147483646 w 21600"/>
                <a:gd name="T3" fmla="*/ 1309708120 h 37202"/>
                <a:gd name="T4" fmla="*/ 0 w 21600"/>
                <a:gd name="T5" fmla="*/ 760434002 h 37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202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91"/>
                    <a:pt x="19193" y="33127"/>
                    <a:pt x="14937" y="37201"/>
                  </a:cubicBezTo>
                </a:path>
                <a:path w="21600" h="37202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91"/>
                    <a:pt x="19193" y="33127"/>
                    <a:pt x="14937" y="3720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67892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4"/>
    </mc:Choice>
    <mc:Fallback>
      <p:transition spd="slow" advTm="2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5">
            <a:extLst>
              <a:ext uri="{FF2B5EF4-FFF2-40B4-BE49-F238E27FC236}">
                <a16:creationId xmlns:a16="http://schemas.microsoft.com/office/drawing/2014/main" xmlns="" id="{4F6AE96F-7893-4FEC-8D8E-C03EAD6C2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38" y="1731757"/>
            <a:ext cx="88754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Global asymptotically stable (asymptotically stable in a whole)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5F438D00-FDE8-4DBB-8ED0-0326FAFCE824}"/>
              </a:ext>
            </a:extLst>
          </p:cNvPr>
          <p:cNvGrpSpPr/>
          <p:nvPr/>
        </p:nvGrpSpPr>
        <p:grpSpPr>
          <a:xfrm>
            <a:off x="445146" y="3055555"/>
            <a:ext cx="6956392" cy="609601"/>
            <a:chOff x="6341127" y="5622319"/>
            <a:chExt cx="6956392" cy="609601"/>
          </a:xfrm>
        </p:grpSpPr>
        <p:graphicFrame>
          <p:nvGraphicFramePr>
            <p:cNvPr id="32" name="Object 18">
              <a:extLst>
                <a:ext uri="{FF2B5EF4-FFF2-40B4-BE49-F238E27FC236}">
                  <a16:creationId xmlns:a16="http://schemas.microsoft.com/office/drawing/2014/main" xmlns="" id="{A53E6368-C1B9-4C77-B928-C7E5F16DB2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71018" y="5622319"/>
            <a:ext cx="474663" cy="609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68" name="Equation" r:id="rId6" imgW="177480" imgH="228600" progId="Equation.DSMT4">
                    <p:embed/>
                  </p:oleObj>
                </mc:Choice>
                <mc:Fallback>
                  <p:oleObj name="Equation" r:id="rId6" imgW="177480" imgH="228600" progId="Equation.DSMT4">
                    <p:embed/>
                    <p:pic>
                      <p:nvPicPr>
                        <p:cNvPr id="32" name="Object 18">
                          <a:extLst>
                            <a:ext uri="{FF2B5EF4-FFF2-40B4-BE49-F238E27FC236}">
                              <a16:creationId xmlns:a16="http://schemas.microsoft.com/office/drawing/2014/main" xmlns="" id="{A53E6368-C1B9-4C77-B928-C7E5F16DB2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1018" y="5622319"/>
                          <a:ext cx="474663" cy="609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E8727A1B-8E64-4B4E-B72C-6D0D9C44A806}"/>
                </a:ext>
              </a:extLst>
            </p:cNvPr>
            <p:cNvSpPr/>
            <p:nvPr/>
          </p:nvSpPr>
          <p:spPr>
            <a:xfrm>
              <a:off x="6341127" y="5766380"/>
              <a:ext cx="69563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Then          is global asymptotically Lyapunov stable</a:t>
              </a:r>
              <a:endParaRPr lang="zh-CN" altLang="en-US" sz="2400" dirty="0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24E4514D-372A-4149-919B-85100C094BFF}"/>
              </a:ext>
            </a:extLst>
          </p:cNvPr>
          <p:cNvSpPr/>
          <p:nvPr/>
        </p:nvSpPr>
        <p:spPr>
          <a:xfrm>
            <a:off x="445146" y="2396851"/>
            <a:ext cx="4290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any initial state x0, if</a:t>
            </a:r>
            <a:endParaRPr lang="zh-CN" altLang="en-US" sz="2400" dirty="0"/>
          </a:p>
        </p:txBody>
      </p:sp>
      <p:graphicFrame>
        <p:nvGraphicFramePr>
          <p:cNvPr id="37" name="Object 11">
            <a:extLst>
              <a:ext uri="{FF2B5EF4-FFF2-40B4-BE49-F238E27FC236}">
                <a16:creationId xmlns:a16="http://schemas.microsoft.com/office/drawing/2014/main" xmlns="" id="{BCF60CD1-203F-4F5B-9C14-E7F7344E71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9451" y="2279650"/>
          <a:ext cx="340836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9" name="Equation" r:id="rId8" imgW="1562100" imgH="292100" progId="Equation.DSMT4">
                  <p:embed/>
                </p:oleObj>
              </mc:Choice>
              <mc:Fallback>
                <p:oleObj name="Equation" r:id="rId8" imgW="1562100" imgH="292100" progId="Equation.DSMT4">
                  <p:embed/>
                  <p:pic>
                    <p:nvPicPr>
                      <p:cNvPr id="37" name="Object 11">
                        <a:extLst>
                          <a:ext uri="{FF2B5EF4-FFF2-40B4-BE49-F238E27FC236}">
                            <a16:creationId xmlns:a16="http://schemas.microsoft.com/office/drawing/2014/main" xmlns="" id="{BCF60CD1-203F-4F5B-9C14-E7F7344E71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451" y="2279650"/>
                        <a:ext cx="3408362" cy="6445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5400" algn="ctr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C0393836-8C98-45E0-A0E5-D1614B661FCD}"/>
              </a:ext>
            </a:extLst>
          </p:cNvPr>
          <p:cNvGrpSpPr/>
          <p:nvPr/>
        </p:nvGrpSpPr>
        <p:grpSpPr>
          <a:xfrm>
            <a:off x="2843808" y="4002381"/>
            <a:ext cx="2570162" cy="2124075"/>
            <a:chOff x="1116013" y="3789363"/>
            <a:chExt cx="2570162" cy="2124075"/>
          </a:xfrm>
        </p:grpSpPr>
        <p:sp>
          <p:nvSpPr>
            <p:cNvPr id="30" name="Rectangle 47">
              <a:extLst>
                <a:ext uri="{FF2B5EF4-FFF2-40B4-BE49-F238E27FC236}">
                  <a16:creationId xmlns:a16="http://schemas.microsoft.com/office/drawing/2014/main" xmlns="" id="{316FBA20-78EA-4AA0-9A04-B1A059C78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975" y="4578350"/>
              <a:ext cx="284163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/>
                <a:t>x</a:t>
              </a:r>
              <a:r>
                <a:rPr lang="en-US" altLang="zh-CN" sz="2800" baseline="-20000"/>
                <a:t>e</a:t>
              </a:r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xmlns="" id="{328E5B5E-4E76-4AD0-A063-48B85AF09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313" y="4292600"/>
              <a:ext cx="298450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dirty="0"/>
                <a:t>x</a:t>
              </a:r>
              <a:r>
                <a:rPr lang="en-US" altLang="zh-CN" sz="2800" i="0" baseline="-20000" dirty="0"/>
                <a:t>0</a:t>
              </a:r>
            </a:p>
          </p:txBody>
        </p:sp>
        <p:grpSp>
          <p:nvGrpSpPr>
            <p:cNvPr id="56" name="Group 49">
              <a:extLst>
                <a:ext uri="{FF2B5EF4-FFF2-40B4-BE49-F238E27FC236}">
                  <a16:creationId xmlns:a16="http://schemas.microsoft.com/office/drawing/2014/main" xmlns="" id="{B6E8E16E-42EC-4316-9F01-7CADB2FE2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6013" y="4968875"/>
              <a:ext cx="2570162" cy="384175"/>
              <a:chOff x="456" y="3069"/>
              <a:chExt cx="1619" cy="242"/>
            </a:xfrm>
          </p:grpSpPr>
          <p:sp>
            <p:nvSpPr>
              <p:cNvPr id="57" name="Line 50">
                <a:extLst>
                  <a:ext uri="{FF2B5EF4-FFF2-40B4-BE49-F238E27FC236}">
                    <a16:creationId xmlns:a16="http://schemas.microsoft.com/office/drawing/2014/main" xmlns="" id="{F092D9EF-C451-4C70-B71F-48B07FC55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58" name="Rectangle 51">
                <a:extLst>
                  <a:ext uri="{FF2B5EF4-FFF2-40B4-BE49-F238E27FC236}">
                    <a16:creationId xmlns:a16="http://schemas.microsoft.com/office/drawing/2014/main" xmlns="" id="{B00DB7AE-244C-42B8-80F9-45DF5A932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3069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1</a:t>
                </a:r>
              </a:p>
            </p:txBody>
          </p:sp>
        </p:grpSp>
        <p:grpSp>
          <p:nvGrpSpPr>
            <p:cNvPr id="59" name="Group 52">
              <a:extLst>
                <a:ext uri="{FF2B5EF4-FFF2-40B4-BE49-F238E27FC236}">
                  <a16:creationId xmlns:a16="http://schemas.microsoft.com/office/drawing/2014/main" xmlns="" id="{5CEB75CE-0C17-4350-B4D2-0D13F21C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6488" y="3789363"/>
              <a:ext cx="395287" cy="2124075"/>
              <a:chOff x="3678" y="2607"/>
              <a:chExt cx="249" cy="1338"/>
            </a:xfrm>
          </p:grpSpPr>
          <p:sp>
            <p:nvSpPr>
              <p:cNvPr id="60" name="Line 53">
                <a:extLst>
                  <a:ext uri="{FF2B5EF4-FFF2-40B4-BE49-F238E27FC236}">
                    <a16:creationId xmlns:a16="http://schemas.microsoft.com/office/drawing/2014/main" xmlns="" id="{D1A222B0-39E5-4745-BF01-2FC0074F04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022" y="3290"/>
                <a:ext cx="1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61" name="Rectangle 54">
                <a:extLst>
                  <a:ext uri="{FF2B5EF4-FFF2-40B4-BE49-F238E27FC236}">
                    <a16:creationId xmlns:a16="http://schemas.microsoft.com/office/drawing/2014/main" xmlns="" id="{3462753F-6251-45C7-8D92-F4B71A904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" y="2607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2</a:t>
                </a:r>
              </a:p>
            </p:txBody>
          </p:sp>
        </p:grpSp>
        <p:sp>
          <p:nvSpPr>
            <p:cNvPr id="62" name="Arc 58">
              <a:extLst>
                <a:ext uri="{FF2B5EF4-FFF2-40B4-BE49-F238E27FC236}">
                  <a16:creationId xmlns:a16="http://schemas.microsoft.com/office/drawing/2014/main" xmlns="" id="{DA90DB92-686B-48B7-A663-444DD55EF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4797425"/>
              <a:ext cx="373062" cy="666750"/>
            </a:xfrm>
            <a:custGeom>
              <a:avLst/>
              <a:gdLst>
                <a:gd name="T0" fmla="*/ 103589549 w 23131"/>
                <a:gd name="T1" fmla="*/ 0 h 43200"/>
                <a:gd name="T2" fmla="*/ 0 w 23131"/>
                <a:gd name="T3" fmla="*/ 2147483646 h 43200"/>
                <a:gd name="T4" fmla="*/ 103589549 w 23131"/>
                <a:gd name="T5" fmla="*/ 1225662386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131" h="43200" fill="none" extrusionOk="0">
                  <a:moveTo>
                    <a:pt x="1530" y="0"/>
                  </a:moveTo>
                  <a:cubicBezTo>
                    <a:pt x="13460" y="0"/>
                    <a:pt x="23131" y="9670"/>
                    <a:pt x="23131" y="21600"/>
                  </a:cubicBezTo>
                  <a:cubicBezTo>
                    <a:pt x="23131" y="33529"/>
                    <a:pt x="13460" y="43200"/>
                    <a:pt x="1531" y="43200"/>
                  </a:cubicBezTo>
                  <a:cubicBezTo>
                    <a:pt x="1020" y="43200"/>
                    <a:pt x="509" y="43181"/>
                    <a:pt x="0" y="43145"/>
                  </a:cubicBezTo>
                </a:path>
                <a:path w="23131" h="43200" stroke="0" extrusionOk="0">
                  <a:moveTo>
                    <a:pt x="1530" y="0"/>
                  </a:moveTo>
                  <a:cubicBezTo>
                    <a:pt x="13460" y="0"/>
                    <a:pt x="23131" y="9670"/>
                    <a:pt x="23131" y="21600"/>
                  </a:cubicBezTo>
                  <a:cubicBezTo>
                    <a:pt x="23131" y="33529"/>
                    <a:pt x="13460" y="43200"/>
                    <a:pt x="1531" y="43200"/>
                  </a:cubicBezTo>
                  <a:cubicBezTo>
                    <a:pt x="1020" y="43200"/>
                    <a:pt x="509" y="43181"/>
                    <a:pt x="0" y="43145"/>
                  </a:cubicBezTo>
                  <a:lnTo>
                    <a:pt x="1531" y="21600"/>
                  </a:lnTo>
                  <a:lnTo>
                    <a:pt x="1530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 type="oval" w="med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63" name="Arc 59">
              <a:extLst>
                <a:ext uri="{FF2B5EF4-FFF2-40B4-BE49-F238E27FC236}">
                  <a16:creationId xmlns:a16="http://schemas.microsoft.com/office/drawing/2014/main" xmlns="" id="{DFDB6C2C-3297-41B1-B9C1-7C87C168BDD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266950" y="4956175"/>
              <a:ext cx="433388" cy="509588"/>
            </a:xfrm>
            <a:custGeom>
              <a:avLst/>
              <a:gdLst>
                <a:gd name="T0" fmla="*/ 0 w 21600"/>
                <a:gd name="T1" fmla="*/ 0 h 37202"/>
                <a:gd name="T2" fmla="*/ 2147483646 w 21600"/>
                <a:gd name="T3" fmla="*/ 1309718334 h 37202"/>
                <a:gd name="T4" fmla="*/ 0 w 21600"/>
                <a:gd name="T5" fmla="*/ 760440919 h 37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202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91"/>
                    <a:pt x="19193" y="33127"/>
                    <a:pt x="14937" y="37201"/>
                  </a:cubicBezTo>
                </a:path>
                <a:path w="21600" h="37202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91"/>
                    <a:pt x="19193" y="33127"/>
                    <a:pt x="14937" y="3720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72576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2"/>
    </mc:Choice>
    <mc:Fallback>
      <p:transition spd="slow" advTm="1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5">
            <a:extLst>
              <a:ext uri="{FF2B5EF4-FFF2-40B4-BE49-F238E27FC236}">
                <a16:creationId xmlns:a16="http://schemas.microsoft.com/office/drawing/2014/main" xmlns="" id="{4F6AE96F-7893-4FEC-8D8E-C03EAD6C2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38" y="1731757"/>
            <a:ext cx="45750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Unstable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5F438D00-FDE8-4DBB-8ED0-0326FAFCE824}"/>
              </a:ext>
            </a:extLst>
          </p:cNvPr>
          <p:cNvGrpSpPr/>
          <p:nvPr/>
        </p:nvGrpSpPr>
        <p:grpSpPr>
          <a:xfrm>
            <a:off x="425298" y="3660878"/>
            <a:ext cx="3033203" cy="609601"/>
            <a:chOff x="6341127" y="5622319"/>
            <a:chExt cx="3033203" cy="609601"/>
          </a:xfrm>
        </p:grpSpPr>
        <p:graphicFrame>
          <p:nvGraphicFramePr>
            <p:cNvPr id="32" name="Object 18">
              <a:extLst>
                <a:ext uri="{FF2B5EF4-FFF2-40B4-BE49-F238E27FC236}">
                  <a16:creationId xmlns:a16="http://schemas.microsoft.com/office/drawing/2014/main" xmlns="" id="{A53E6368-C1B9-4C77-B928-C7E5F16DB2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71018" y="5622319"/>
            <a:ext cx="474663" cy="609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922" name="Equation" r:id="rId7" imgW="177480" imgH="228600" progId="Equation.DSMT4">
                    <p:embed/>
                  </p:oleObj>
                </mc:Choice>
                <mc:Fallback>
                  <p:oleObj name="Equation" r:id="rId7" imgW="177480" imgH="228600" progId="Equation.DSMT4">
                    <p:embed/>
                    <p:pic>
                      <p:nvPicPr>
                        <p:cNvPr id="32" name="Object 18">
                          <a:extLst>
                            <a:ext uri="{FF2B5EF4-FFF2-40B4-BE49-F238E27FC236}">
                              <a16:creationId xmlns:a16="http://schemas.microsoft.com/office/drawing/2014/main" xmlns="" id="{A53E6368-C1B9-4C77-B928-C7E5F16DB2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1018" y="5622319"/>
                          <a:ext cx="474663" cy="609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E8727A1B-8E64-4B4E-B72C-6D0D9C44A806}"/>
                </a:ext>
              </a:extLst>
            </p:cNvPr>
            <p:cNvSpPr/>
            <p:nvPr/>
          </p:nvSpPr>
          <p:spPr>
            <a:xfrm>
              <a:off x="6341127" y="5766380"/>
              <a:ext cx="30332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Then          is unstable</a:t>
              </a:r>
              <a:endParaRPr lang="zh-CN" altLang="en-US" sz="2400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C4845CB4-4338-42AF-BC6A-8D57D4078EDB}"/>
              </a:ext>
            </a:extLst>
          </p:cNvPr>
          <p:cNvGrpSpPr/>
          <p:nvPr/>
        </p:nvGrpSpPr>
        <p:grpSpPr>
          <a:xfrm>
            <a:off x="3851920" y="3819103"/>
            <a:ext cx="3286125" cy="2562225"/>
            <a:chOff x="3851920" y="3819103"/>
            <a:chExt cx="3286125" cy="2562225"/>
          </a:xfrm>
        </p:grpSpPr>
        <p:sp>
          <p:nvSpPr>
            <p:cNvPr id="21" name="Oval 60">
              <a:extLst>
                <a:ext uri="{FF2B5EF4-FFF2-40B4-BE49-F238E27FC236}">
                  <a16:creationId xmlns:a16="http://schemas.microsoft.com/office/drawing/2014/main" xmlns="" id="{CC5972FA-56C2-4BB6-8E77-8D7E4570E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32" y="4198516"/>
              <a:ext cx="1846263" cy="1846262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22" name="Oval 61">
              <a:extLst>
                <a:ext uri="{FF2B5EF4-FFF2-40B4-BE49-F238E27FC236}">
                  <a16:creationId xmlns:a16="http://schemas.microsoft.com/office/drawing/2014/main" xmlns="" id="{E564322C-4667-404D-AF45-F23FA2F60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5595" y="4608091"/>
              <a:ext cx="1025525" cy="10255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graphicFrame>
          <p:nvGraphicFramePr>
            <p:cNvPr id="23" name="Object 62">
              <a:extLst>
                <a:ext uri="{FF2B5EF4-FFF2-40B4-BE49-F238E27FC236}">
                  <a16:creationId xmlns:a16="http://schemas.microsoft.com/office/drawing/2014/main" xmlns="" id="{D3330AFC-4106-4E43-BAA4-0B77768939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9693311"/>
                </p:ext>
              </p:extLst>
            </p:nvPr>
          </p:nvGraphicFramePr>
          <p:xfrm>
            <a:off x="3851920" y="5260553"/>
            <a:ext cx="765175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923" name="Equation" r:id="rId9" imgW="304800" imgH="162015" progId="Equation.3">
                    <p:embed/>
                  </p:oleObj>
                </mc:Choice>
                <mc:Fallback>
                  <p:oleObj name="Equation" r:id="rId9" imgW="304800" imgH="162015" progId="Equation.3">
                    <p:embed/>
                    <p:pic>
                      <p:nvPicPr>
                        <p:cNvPr id="1057854" name="Object 62">
                          <a:extLst>
                            <a:ext uri="{FF2B5EF4-FFF2-40B4-BE49-F238E27FC236}">
                              <a16:creationId xmlns:a16="http://schemas.microsoft.com/office/drawing/2014/main" xmlns="" id="{6A1EF3BC-45F0-4D6D-A179-92A851F213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920" y="5260553"/>
                          <a:ext cx="765175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63">
              <a:extLst>
                <a:ext uri="{FF2B5EF4-FFF2-40B4-BE49-F238E27FC236}">
                  <a16:creationId xmlns:a16="http://schemas.microsoft.com/office/drawing/2014/main" xmlns="" id="{E37D10CD-6901-4D9F-8A5C-7F7F2D400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5982" y="5233566"/>
              <a:ext cx="10096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xmlns="" id="{49DA409F-ECCE-49C9-886A-A175932A0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020" y="4723978"/>
              <a:ext cx="263525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b="0"/>
                <a:t>x</a:t>
              </a:r>
              <a:r>
                <a:rPr lang="en-US" altLang="zh-CN" sz="2800" b="0" baseline="-20000"/>
                <a:t>e</a:t>
              </a:r>
            </a:p>
          </p:txBody>
        </p:sp>
        <p:sp>
          <p:nvSpPr>
            <p:cNvPr id="26" name="Rectangle 65">
              <a:extLst>
                <a:ext uri="{FF2B5EF4-FFF2-40B4-BE49-F238E27FC236}">
                  <a16:creationId xmlns:a16="http://schemas.microsoft.com/office/drawing/2014/main" xmlns="" id="{23FC96BF-2731-46A8-B0F2-CAA51468A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795" y="4538241"/>
              <a:ext cx="277812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b="0"/>
                <a:t>x</a:t>
              </a:r>
              <a:r>
                <a:rPr lang="en-US" altLang="zh-CN" sz="2800" b="0" i="0" baseline="-20000"/>
                <a:t>0</a:t>
              </a:r>
            </a:p>
          </p:txBody>
        </p:sp>
        <p:grpSp>
          <p:nvGrpSpPr>
            <p:cNvPr id="27" name="Group 66">
              <a:extLst>
                <a:ext uri="{FF2B5EF4-FFF2-40B4-BE49-F238E27FC236}">
                  <a16:creationId xmlns:a16="http://schemas.microsoft.com/office/drawing/2014/main" xmlns="" id="{EDCA01E2-2949-4ED7-8CF8-315EE868F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7882" y="5114503"/>
              <a:ext cx="2570163" cy="384175"/>
              <a:chOff x="456" y="3069"/>
              <a:chExt cx="1619" cy="242"/>
            </a:xfrm>
          </p:grpSpPr>
          <p:sp>
            <p:nvSpPr>
              <p:cNvPr id="28" name="Line 67">
                <a:extLst>
                  <a:ext uri="{FF2B5EF4-FFF2-40B4-BE49-F238E27FC236}">
                    <a16:creationId xmlns:a16="http://schemas.microsoft.com/office/drawing/2014/main" xmlns="" id="{2081E740-6B33-476E-8F47-B41AB54E43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9" name="Rectangle 68">
                <a:extLst>
                  <a:ext uri="{FF2B5EF4-FFF2-40B4-BE49-F238E27FC236}">
                    <a16:creationId xmlns:a16="http://schemas.microsoft.com/office/drawing/2014/main" xmlns="" id="{1BC03529-8E65-4295-8CBA-067C305DC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3069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1</a:t>
                </a:r>
              </a:p>
            </p:txBody>
          </p:sp>
        </p:grpSp>
        <p:grpSp>
          <p:nvGrpSpPr>
            <p:cNvPr id="34" name="Group 69">
              <a:extLst>
                <a:ext uri="{FF2B5EF4-FFF2-40B4-BE49-F238E27FC236}">
                  <a16:creationId xmlns:a16="http://schemas.microsoft.com/office/drawing/2014/main" xmlns="" id="{88859A24-5D33-451B-93F7-28300D5821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8357" y="3819103"/>
              <a:ext cx="395288" cy="2562225"/>
              <a:chOff x="1250" y="2253"/>
              <a:chExt cx="249" cy="1614"/>
            </a:xfrm>
          </p:grpSpPr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xmlns="" id="{4DE0D3C8-B11E-414E-88F0-3B57B7EAC2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xmlns="" id="{B3956BAF-8E33-49A5-B93A-23B2DFDF2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2253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2</a:t>
                </a:r>
              </a:p>
            </p:txBody>
          </p:sp>
        </p:grpSp>
        <p:graphicFrame>
          <p:nvGraphicFramePr>
            <p:cNvPr id="39" name="Object 72">
              <a:extLst>
                <a:ext uri="{FF2B5EF4-FFF2-40B4-BE49-F238E27FC236}">
                  <a16:creationId xmlns:a16="http://schemas.microsoft.com/office/drawing/2014/main" xmlns="" id="{D9B2111A-D466-4D65-9130-131DC976C4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8798855"/>
                </p:ext>
              </p:extLst>
            </p:nvPr>
          </p:nvGraphicFramePr>
          <p:xfrm>
            <a:off x="4139257" y="3990553"/>
            <a:ext cx="73660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924" name="Equation" r:id="rId11" imgW="295343" imgH="162015" progId="Equation.3">
                    <p:embed/>
                  </p:oleObj>
                </mc:Choice>
                <mc:Fallback>
                  <p:oleObj name="Equation" r:id="rId11" imgW="295343" imgH="162015" progId="Equation.3">
                    <p:embed/>
                    <p:pic>
                      <p:nvPicPr>
                        <p:cNvPr id="1057864" name="Object 72">
                          <a:extLst>
                            <a:ext uri="{FF2B5EF4-FFF2-40B4-BE49-F238E27FC236}">
                              <a16:creationId xmlns:a16="http://schemas.microsoft.com/office/drawing/2014/main" xmlns="" id="{6B4BDDE5-C3C8-4A33-92BA-AE425860881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9257" y="3990553"/>
                          <a:ext cx="736600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Line 73">
              <a:extLst>
                <a:ext uri="{FF2B5EF4-FFF2-40B4-BE49-F238E27FC236}">
                  <a16:creationId xmlns:a16="http://schemas.microsoft.com/office/drawing/2014/main" xmlns="" id="{D920BFD0-7838-4A41-9BF2-D56CF25B9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4582" y="4338216"/>
              <a:ext cx="493713" cy="323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1" name="Oval 75">
              <a:extLst>
                <a:ext uri="{FF2B5EF4-FFF2-40B4-BE49-F238E27FC236}">
                  <a16:creationId xmlns:a16="http://schemas.microsoft.com/office/drawing/2014/main" xmlns="" id="{5B5463F2-9421-41D7-9766-E017BB53B7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17282" y="4931941"/>
              <a:ext cx="50800" cy="8255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42" name="Arc 78">
              <a:extLst>
                <a:ext uri="{FF2B5EF4-FFF2-40B4-BE49-F238E27FC236}">
                  <a16:creationId xmlns:a16="http://schemas.microsoft.com/office/drawing/2014/main" xmlns="" id="{8DA8868E-A9EA-427A-8FC0-31ABC2E37B6D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4793307" y="4971628"/>
              <a:ext cx="1435100" cy="1106488"/>
            </a:xfrm>
            <a:custGeom>
              <a:avLst/>
              <a:gdLst>
                <a:gd name="T0" fmla="*/ 0 w 27454"/>
                <a:gd name="T1" fmla="*/ 1394555920 h 30537"/>
                <a:gd name="T2" fmla="*/ 2147483646 w 27454"/>
                <a:gd name="T3" fmla="*/ 2147483646 h 30537"/>
                <a:gd name="T4" fmla="*/ 2147483646 w 27454"/>
                <a:gd name="T5" fmla="*/ 2147483646 h 305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54" h="30537" fill="none" extrusionOk="0">
                  <a:moveTo>
                    <a:pt x="-1" y="808"/>
                  </a:moveTo>
                  <a:cubicBezTo>
                    <a:pt x="1904" y="272"/>
                    <a:pt x="3874" y="-1"/>
                    <a:pt x="5854" y="0"/>
                  </a:cubicBezTo>
                  <a:cubicBezTo>
                    <a:pt x="17783" y="0"/>
                    <a:pt x="27454" y="9670"/>
                    <a:pt x="27454" y="21600"/>
                  </a:cubicBezTo>
                  <a:cubicBezTo>
                    <a:pt x="27454" y="24683"/>
                    <a:pt x="26793" y="27730"/>
                    <a:pt x="25518" y="30537"/>
                  </a:cubicBezTo>
                </a:path>
                <a:path w="27454" h="30537" stroke="0" extrusionOk="0">
                  <a:moveTo>
                    <a:pt x="-1" y="808"/>
                  </a:moveTo>
                  <a:cubicBezTo>
                    <a:pt x="1904" y="272"/>
                    <a:pt x="3874" y="-1"/>
                    <a:pt x="5854" y="0"/>
                  </a:cubicBezTo>
                  <a:cubicBezTo>
                    <a:pt x="17783" y="0"/>
                    <a:pt x="27454" y="9670"/>
                    <a:pt x="27454" y="21600"/>
                  </a:cubicBezTo>
                  <a:cubicBezTo>
                    <a:pt x="27454" y="24683"/>
                    <a:pt x="26793" y="27730"/>
                    <a:pt x="25518" y="30537"/>
                  </a:cubicBezTo>
                  <a:lnTo>
                    <a:pt x="5854" y="21600"/>
                  </a:lnTo>
                  <a:lnTo>
                    <a:pt x="-1" y="808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 type="triangle" w="sm" len="lg"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graphicFrame>
        <p:nvGraphicFramePr>
          <p:cNvPr id="43" name="Object 24">
            <a:extLst>
              <a:ext uri="{FF2B5EF4-FFF2-40B4-BE49-F238E27FC236}">
                <a16:creationId xmlns:a16="http://schemas.microsoft.com/office/drawing/2014/main" xmlns="" id="{111ADE41-D504-4D5B-B51A-7BA2AD1C8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8049"/>
              </p:ext>
            </p:extLst>
          </p:nvPr>
        </p:nvGraphicFramePr>
        <p:xfrm>
          <a:off x="593576" y="2311895"/>
          <a:ext cx="8482012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5" name="Equation" r:id="rId13" imgW="2666880" imgH="736560" progId="Equation.DSMT4">
                  <p:embed/>
                </p:oleObj>
              </mc:Choice>
              <mc:Fallback>
                <p:oleObj name="Equation" r:id="rId13" imgW="2666880" imgH="736560" progId="Equation.DSMT4">
                  <p:embed/>
                  <p:pic>
                    <p:nvPicPr>
                      <p:cNvPr id="9" name="Object 24">
                        <a:extLst>
                          <a:ext uri="{FF2B5EF4-FFF2-40B4-BE49-F238E27FC236}">
                            <a16:creationId xmlns:a16="http://schemas.microsoft.com/office/drawing/2014/main" xmlns="" id="{23645D91-C3E7-4BD7-9AAA-D45EA35967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76" y="2311895"/>
                        <a:ext cx="8482012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4179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"/>
    </mc:Choice>
    <mc:Fallback>
      <p:transition spd="slow" advTm="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xmlns="" id="{FC0DE761-5076-41B2-AB26-CC677562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DC444581-123A-49B0-9767-A3E2A3023BA2}"/>
              </a:ext>
            </a:extLst>
          </p:cNvPr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4A6CE566-613D-4E68-A883-355A0E72E27B}"/>
              </a:ext>
            </a:extLst>
          </p:cNvPr>
          <p:cNvGrpSpPr/>
          <p:nvPr/>
        </p:nvGrpSpPr>
        <p:grpSpPr>
          <a:xfrm>
            <a:off x="257596" y="1417638"/>
            <a:ext cx="2232186" cy="1723330"/>
            <a:chOff x="2653333" y="3675087"/>
            <a:chExt cx="2957512" cy="2562225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xmlns="" id="{8163F181-9FCA-4B9B-BF8B-2D8DFAEFF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508" y="4054499"/>
              <a:ext cx="1846262" cy="1846263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ea typeface="楷体_GB2312" pitchFamily="49" charset="-122"/>
              </a:endParaRPr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xmlns="" id="{88B8EAFF-0293-4C32-8AC9-DB0361BC4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9670" y="4464074"/>
              <a:ext cx="1025525" cy="10255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ea typeface="楷体_GB2312" pitchFamily="49" charset="-122"/>
              </a:endParaRPr>
            </a:p>
          </p:txBody>
        </p:sp>
        <p:graphicFrame>
          <p:nvGraphicFramePr>
            <p:cNvPr id="10" name="Object 6">
              <a:extLst>
                <a:ext uri="{FF2B5EF4-FFF2-40B4-BE49-F238E27FC236}">
                  <a16:creationId xmlns:a16="http://schemas.microsoft.com/office/drawing/2014/main" xmlns="" id="{42644D3F-5CBE-4624-8C76-DD0014CD00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0831292"/>
                </p:ext>
              </p:extLst>
            </p:nvPr>
          </p:nvGraphicFramePr>
          <p:xfrm>
            <a:off x="2653333" y="5599137"/>
            <a:ext cx="765175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66" name="Equation" r:id="rId5" imgW="304800" imgH="162015" progId="Equation.3">
                    <p:embed/>
                  </p:oleObj>
                </mc:Choice>
                <mc:Fallback>
                  <p:oleObj name="Equation" r:id="rId5" imgW="304800" imgH="1620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333" y="5599137"/>
                          <a:ext cx="765175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Line 7">
              <a:extLst>
                <a:ext uri="{FF2B5EF4-FFF2-40B4-BE49-F238E27FC236}">
                  <a16:creationId xmlns:a16="http://schemas.microsoft.com/office/drawing/2014/main" xmlns="" id="{676AADE4-E0D0-4420-90D2-EEDD49F0F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058" y="5089549"/>
              <a:ext cx="10096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 sz="160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xmlns="" id="{12067EE7-0615-444A-9771-66179D9A9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3584" y="4579962"/>
              <a:ext cx="186547" cy="282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600" b="0"/>
                <a:t>x</a:t>
              </a:r>
              <a:r>
                <a:rPr lang="en-US" altLang="zh-CN" sz="1600" b="0" baseline="-20000"/>
                <a:t>e</a:t>
              </a: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xmlns="" id="{75C31844-C3C7-434A-8680-C644CED70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918" y="4437088"/>
              <a:ext cx="195692" cy="282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600" b="0"/>
                <a:t>x</a:t>
              </a:r>
              <a:r>
                <a:rPr lang="en-US" altLang="zh-CN" sz="1600" b="0" i="0" baseline="-20000"/>
                <a:t>0</a:t>
              </a:r>
            </a:p>
          </p:txBody>
        </p: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xmlns="" id="{99EED85B-9ABB-4F02-9AFC-97C27905E9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1958" y="4970487"/>
              <a:ext cx="2528887" cy="282575"/>
              <a:chOff x="456" y="3069"/>
              <a:chExt cx="1593" cy="178"/>
            </a:xfrm>
          </p:grpSpPr>
          <p:sp>
            <p:nvSpPr>
              <p:cNvPr id="23" name="Line 11">
                <a:extLst>
                  <a:ext uri="{FF2B5EF4-FFF2-40B4-BE49-F238E27FC236}">
                    <a16:creationId xmlns:a16="http://schemas.microsoft.com/office/drawing/2014/main" xmlns="" id="{53712514-063D-4517-8C70-D94335689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 sz="1600"/>
              </a:p>
            </p:txBody>
          </p:sp>
          <p:sp>
            <p:nvSpPr>
              <p:cNvPr id="24" name="Rectangle 12">
                <a:extLst>
                  <a:ext uri="{FF2B5EF4-FFF2-40B4-BE49-F238E27FC236}">
                    <a16:creationId xmlns:a16="http://schemas.microsoft.com/office/drawing/2014/main" xmlns="" id="{29B59B79-D3E7-464C-A1E2-B42B0A037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069"/>
                <a:ext cx="123" cy="1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600" b="0"/>
                  <a:t>x</a:t>
                </a:r>
                <a:r>
                  <a:rPr lang="en-US" altLang="zh-CN" sz="1600" b="0" i="0" baseline="-20000"/>
                  <a:t>1</a:t>
                </a:r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xmlns="" id="{7ACEB55D-4697-4667-A252-6DCFDF1391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2433" y="3675087"/>
              <a:ext cx="354012" cy="2562225"/>
              <a:chOff x="1250" y="2253"/>
              <a:chExt cx="223" cy="1614"/>
            </a:xfrm>
          </p:grpSpPr>
          <p:sp>
            <p:nvSpPr>
              <p:cNvPr id="21" name="Line 14">
                <a:extLst>
                  <a:ext uri="{FF2B5EF4-FFF2-40B4-BE49-F238E27FC236}">
                    <a16:creationId xmlns:a16="http://schemas.microsoft.com/office/drawing/2014/main" xmlns="" id="{CB01481A-C6B9-4AB4-851C-DF907CB61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 sz="1600"/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xmlns="" id="{78351795-AC15-46E6-AC51-5EA86DC5C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" y="2253"/>
                <a:ext cx="123" cy="1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600" b="0"/>
                  <a:t>x</a:t>
                </a:r>
                <a:r>
                  <a:rPr lang="en-US" altLang="zh-CN" sz="1600" b="0" i="0" baseline="-20000"/>
                  <a:t>2</a:t>
                </a:r>
              </a:p>
            </p:txBody>
          </p:sp>
        </p:grpSp>
        <p:graphicFrame>
          <p:nvGraphicFramePr>
            <p:cNvPr id="16" name="Object 16">
              <a:extLst>
                <a:ext uri="{FF2B5EF4-FFF2-40B4-BE49-F238E27FC236}">
                  <a16:creationId xmlns:a16="http://schemas.microsoft.com/office/drawing/2014/main" xmlns="" id="{2580CC63-2018-4F29-B7F8-DB962A5BB52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5433766"/>
                </p:ext>
              </p:extLst>
            </p:nvPr>
          </p:nvGraphicFramePr>
          <p:xfrm>
            <a:off x="2653333" y="3846537"/>
            <a:ext cx="73660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67" name="Equation" r:id="rId7" imgW="295343" imgH="162015" progId="Equation.3">
                    <p:embed/>
                  </p:oleObj>
                </mc:Choice>
                <mc:Fallback>
                  <p:oleObj name="Equation" r:id="rId7" imgW="295343" imgH="1620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333" y="3846537"/>
                          <a:ext cx="736600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17">
              <a:extLst>
                <a:ext uri="{FF2B5EF4-FFF2-40B4-BE49-F238E27FC236}">
                  <a16:creationId xmlns:a16="http://schemas.microsoft.com/office/drawing/2014/main" xmlns="" id="{01ED2C0A-33A0-4E4F-B709-27134CD35E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8658" y="4194199"/>
              <a:ext cx="493712" cy="323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 sz="1600"/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xmlns="" id="{817FFCBC-49C4-445B-92C9-53087A231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295" y="4827612"/>
              <a:ext cx="55563" cy="8890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ea typeface="楷体_GB2312" pitchFamily="49" charset="-122"/>
              </a:endParaRPr>
            </a:p>
          </p:txBody>
        </p:sp>
        <p:sp>
          <p:nvSpPr>
            <p:cNvPr id="19" name="Arc 19">
              <a:extLst>
                <a:ext uri="{FF2B5EF4-FFF2-40B4-BE49-F238E27FC236}">
                  <a16:creationId xmlns:a16="http://schemas.microsoft.com/office/drawing/2014/main" xmlns="" id="{3EAFF52F-659C-438A-A282-E8D7A972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170" y="4876824"/>
              <a:ext cx="434975" cy="757238"/>
            </a:xfrm>
            <a:custGeom>
              <a:avLst/>
              <a:gdLst>
                <a:gd name="T0" fmla="*/ 206395591 w 23299"/>
                <a:gd name="T1" fmla="*/ 0 h 43200"/>
                <a:gd name="T2" fmla="*/ 0 w 23299"/>
                <a:gd name="T3" fmla="*/ 2147483646 h 43200"/>
                <a:gd name="T4" fmla="*/ 206395591 w 23299"/>
                <a:gd name="T5" fmla="*/ 203914628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299" h="43200" fill="none" extrusionOk="0">
                  <a:moveTo>
                    <a:pt x="1698" y="0"/>
                  </a:moveTo>
                  <a:cubicBezTo>
                    <a:pt x="13628" y="0"/>
                    <a:pt x="23299" y="9670"/>
                    <a:pt x="23299" y="21600"/>
                  </a:cubicBezTo>
                  <a:cubicBezTo>
                    <a:pt x="23299" y="33529"/>
                    <a:pt x="13628" y="43200"/>
                    <a:pt x="1699" y="43200"/>
                  </a:cubicBezTo>
                  <a:cubicBezTo>
                    <a:pt x="1132" y="43200"/>
                    <a:pt x="565" y="43177"/>
                    <a:pt x="-1" y="43133"/>
                  </a:cubicBezTo>
                </a:path>
                <a:path w="23299" h="43200" stroke="0" extrusionOk="0">
                  <a:moveTo>
                    <a:pt x="1698" y="0"/>
                  </a:moveTo>
                  <a:cubicBezTo>
                    <a:pt x="13628" y="0"/>
                    <a:pt x="23299" y="9670"/>
                    <a:pt x="23299" y="21600"/>
                  </a:cubicBezTo>
                  <a:cubicBezTo>
                    <a:pt x="23299" y="33529"/>
                    <a:pt x="13628" y="43200"/>
                    <a:pt x="1699" y="43200"/>
                  </a:cubicBezTo>
                  <a:cubicBezTo>
                    <a:pt x="1132" y="43200"/>
                    <a:pt x="565" y="43177"/>
                    <a:pt x="-1" y="43133"/>
                  </a:cubicBezTo>
                  <a:lnTo>
                    <a:pt x="1699" y="21600"/>
                  </a:lnTo>
                  <a:lnTo>
                    <a:pt x="1698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 type="oval" w="med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 sz="1600"/>
            </a:p>
          </p:txBody>
        </p:sp>
        <p:sp>
          <p:nvSpPr>
            <p:cNvPr id="20" name="Arc 20">
              <a:extLst>
                <a:ext uri="{FF2B5EF4-FFF2-40B4-BE49-F238E27FC236}">
                  <a16:creationId xmlns:a16="http://schemas.microsoft.com/office/drawing/2014/main" xmlns="" id="{A18D253E-4866-4F4A-A1D8-D09D5875F27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753470" y="5092724"/>
              <a:ext cx="1081088" cy="538163"/>
            </a:xfrm>
            <a:custGeom>
              <a:avLst/>
              <a:gdLst>
                <a:gd name="T0" fmla="*/ 2147483646 w 21600"/>
                <a:gd name="T1" fmla="*/ 0 h 22685"/>
                <a:gd name="T2" fmla="*/ 2147483646 w 21600"/>
                <a:gd name="T3" fmla="*/ 2147483646 h 22685"/>
                <a:gd name="T4" fmla="*/ 0 w 21600"/>
                <a:gd name="T5" fmla="*/ 2147483646 h 2268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2685" fill="none" extrusionOk="0">
                  <a:moveTo>
                    <a:pt x="3605" y="0"/>
                  </a:moveTo>
                  <a:cubicBezTo>
                    <a:pt x="13995" y="1759"/>
                    <a:pt x="21600" y="10759"/>
                    <a:pt x="21600" y="21297"/>
                  </a:cubicBezTo>
                  <a:cubicBezTo>
                    <a:pt x="21600" y="21760"/>
                    <a:pt x="21585" y="22222"/>
                    <a:pt x="21555" y="22685"/>
                  </a:cubicBezTo>
                </a:path>
                <a:path w="21600" h="22685" stroke="0" extrusionOk="0">
                  <a:moveTo>
                    <a:pt x="3605" y="0"/>
                  </a:moveTo>
                  <a:cubicBezTo>
                    <a:pt x="13995" y="1759"/>
                    <a:pt x="21600" y="10759"/>
                    <a:pt x="21600" y="21297"/>
                  </a:cubicBezTo>
                  <a:cubicBezTo>
                    <a:pt x="21600" y="21760"/>
                    <a:pt x="21585" y="22222"/>
                    <a:pt x="21555" y="22685"/>
                  </a:cubicBezTo>
                  <a:lnTo>
                    <a:pt x="0" y="21297"/>
                  </a:lnTo>
                  <a:lnTo>
                    <a:pt x="3605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 sz="160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8C9702DE-B01D-44B6-8ED2-110184D866C0}"/>
              </a:ext>
            </a:extLst>
          </p:cNvPr>
          <p:cNvGrpSpPr/>
          <p:nvPr/>
        </p:nvGrpSpPr>
        <p:grpSpPr>
          <a:xfrm>
            <a:off x="417166" y="3240805"/>
            <a:ext cx="2340918" cy="462484"/>
            <a:chOff x="6076483" y="5673228"/>
            <a:chExt cx="2340918" cy="462484"/>
          </a:xfrm>
        </p:grpSpPr>
        <p:graphicFrame>
          <p:nvGraphicFramePr>
            <p:cNvPr id="26" name="Object 18">
              <a:extLst>
                <a:ext uri="{FF2B5EF4-FFF2-40B4-BE49-F238E27FC236}">
                  <a16:creationId xmlns:a16="http://schemas.microsoft.com/office/drawing/2014/main" xmlns="" id="{7CF8C9EF-F07A-4FF4-82E3-4E1839F601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3707638"/>
                </p:ext>
              </p:extLst>
            </p:nvPr>
          </p:nvGraphicFramePr>
          <p:xfrm>
            <a:off x="6076483" y="5673228"/>
            <a:ext cx="307181" cy="394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68" name="Equation" r:id="rId9" imgW="177480" imgH="228600" progId="Equation.DSMT4">
                    <p:embed/>
                  </p:oleObj>
                </mc:Choice>
                <mc:Fallback>
                  <p:oleObj name="Equation" r:id="rId9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6483" y="5673228"/>
                          <a:ext cx="307181" cy="3945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E71C7EF0-F598-4A76-8086-476E20D5802D}"/>
                </a:ext>
              </a:extLst>
            </p:cNvPr>
            <p:cNvSpPr/>
            <p:nvPr/>
          </p:nvSpPr>
          <p:spPr>
            <a:xfrm>
              <a:off x="6341127" y="5766380"/>
              <a:ext cx="2076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is Lyapunov stable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9929A07C-D1DC-4AAE-A3B0-0BD9F3A3D24F}"/>
              </a:ext>
            </a:extLst>
          </p:cNvPr>
          <p:cNvGrpSpPr/>
          <p:nvPr/>
        </p:nvGrpSpPr>
        <p:grpSpPr>
          <a:xfrm>
            <a:off x="5364088" y="1278395"/>
            <a:ext cx="2158658" cy="1934581"/>
            <a:chOff x="3851920" y="3748930"/>
            <a:chExt cx="2947988" cy="2562225"/>
          </a:xfrm>
        </p:grpSpPr>
        <p:sp>
          <p:nvSpPr>
            <p:cNvPr id="29" name="Oval 23">
              <a:extLst>
                <a:ext uri="{FF2B5EF4-FFF2-40B4-BE49-F238E27FC236}">
                  <a16:creationId xmlns:a16="http://schemas.microsoft.com/office/drawing/2014/main" xmlns="" id="{82AB1F4B-0E1D-4BDD-B7C7-8610117E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095" y="4128343"/>
              <a:ext cx="1846263" cy="1846262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ea typeface="楷体_GB2312" pitchFamily="49" charset="-122"/>
              </a:endParaRPr>
            </a:p>
          </p:txBody>
        </p:sp>
        <p:sp>
          <p:nvSpPr>
            <p:cNvPr id="30" name="Oval 24">
              <a:extLst>
                <a:ext uri="{FF2B5EF4-FFF2-40B4-BE49-F238E27FC236}">
                  <a16:creationId xmlns:a16="http://schemas.microsoft.com/office/drawing/2014/main" xmlns="" id="{FBA832F4-7391-4DB7-9DD0-926662800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258" y="4537918"/>
              <a:ext cx="1025525" cy="10255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ea typeface="楷体_GB2312" pitchFamily="49" charset="-122"/>
              </a:endParaRPr>
            </a:p>
          </p:txBody>
        </p:sp>
        <p:graphicFrame>
          <p:nvGraphicFramePr>
            <p:cNvPr id="31" name="Object 25">
              <a:extLst>
                <a:ext uri="{FF2B5EF4-FFF2-40B4-BE49-F238E27FC236}">
                  <a16:creationId xmlns:a16="http://schemas.microsoft.com/office/drawing/2014/main" xmlns="" id="{908E4398-83FA-409C-B49F-E916C7C2FF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1155689"/>
                </p:ext>
              </p:extLst>
            </p:nvPr>
          </p:nvGraphicFramePr>
          <p:xfrm>
            <a:off x="3851920" y="5672980"/>
            <a:ext cx="765175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69" name="Equation" r:id="rId11" imgW="304800" imgH="162015" progId="Equation.3">
                    <p:embed/>
                  </p:oleObj>
                </mc:Choice>
                <mc:Fallback>
                  <p:oleObj name="Equation" r:id="rId11" imgW="304800" imgH="1620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920" y="5672980"/>
                          <a:ext cx="765175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Line 26">
              <a:extLst>
                <a:ext uri="{FF2B5EF4-FFF2-40B4-BE49-F238E27FC236}">
                  <a16:creationId xmlns:a16="http://schemas.microsoft.com/office/drawing/2014/main" xmlns="" id="{FB0B8481-42A9-47DF-8965-98357B487C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8645" y="5163393"/>
              <a:ext cx="10096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 sz="1600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xmlns="" id="{F83C6C9C-3AD5-427A-98BB-73BA23639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3692" y="4653805"/>
              <a:ext cx="163506" cy="221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600" b="0"/>
                <a:t>x</a:t>
              </a:r>
              <a:r>
                <a:rPr lang="en-US" altLang="zh-CN" sz="1600" b="0" baseline="-20000"/>
                <a:t>e</a:t>
              </a: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xmlns="" id="{05DBC15F-3709-4D78-84D6-CEB7DAEBD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603" y="4468068"/>
              <a:ext cx="171522" cy="221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600" b="0"/>
                <a:t>x</a:t>
              </a:r>
              <a:r>
                <a:rPr lang="en-US" altLang="zh-CN" sz="1600" b="0" i="0" baseline="-20000"/>
                <a:t>0</a:t>
              </a:r>
            </a:p>
          </p:txBody>
        </p:sp>
        <p:grpSp>
          <p:nvGrpSpPr>
            <p:cNvPr id="35" name="Group 29">
              <a:extLst>
                <a:ext uri="{FF2B5EF4-FFF2-40B4-BE49-F238E27FC236}">
                  <a16:creationId xmlns:a16="http://schemas.microsoft.com/office/drawing/2014/main" xmlns="" id="{FDECFD03-A546-4B86-B7E5-1A3973048E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0545" y="5044330"/>
              <a:ext cx="2519363" cy="222250"/>
              <a:chOff x="456" y="3069"/>
              <a:chExt cx="1587" cy="140"/>
            </a:xfrm>
          </p:grpSpPr>
          <p:sp>
            <p:nvSpPr>
              <p:cNvPr id="44" name="Line 30">
                <a:extLst>
                  <a:ext uri="{FF2B5EF4-FFF2-40B4-BE49-F238E27FC236}">
                    <a16:creationId xmlns:a16="http://schemas.microsoft.com/office/drawing/2014/main" xmlns="" id="{75FD77CF-C1DE-45A1-A776-F4BE0373F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 sz="1600"/>
              </a:p>
            </p:txBody>
          </p:sp>
          <p:sp>
            <p:nvSpPr>
              <p:cNvPr id="45" name="Rectangle 31">
                <a:extLst>
                  <a:ext uri="{FF2B5EF4-FFF2-40B4-BE49-F238E27FC236}">
                    <a16:creationId xmlns:a16="http://schemas.microsoft.com/office/drawing/2014/main" xmlns="" id="{7A9FE0A4-739C-44C1-8AD1-E7F2B0C69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3069"/>
                <a:ext cx="108" cy="1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600" b="0"/>
                  <a:t>x</a:t>
                </a:r>
                <a:r>
                  <a:rPr lang="en-US" altLang="zh-CN" sz="1600" b="0" i="0" baseline="-20000"/>
                  <a:t>1</a:t>
                </a:r>
              </a:p>
            </p:txBody>
          </p:sp>
        </p:grpSp>
        <p:grpSp>
          <p:nvGrpSpPr>
            <p:cNvPr id="36" name="Group 32">
              <a:extLst>
                <a:ext uri="{FF2B5EF4-FFF2-40B4-BE49-F238E27FC236}">
                  <a16:creationId xmlns:a16="http://schemas.microsoft.com/office/drawing/2014/main" xmlns="" id="{D276F168-12E8-4C86-978A-81E63D75E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41020" y="3748930"/>
              <a:ext cx="341313" cy="2562225"/>
              <a:chOff x="1250" y="2253"/>
              <a:chExt cx="215" cy="1614"/>
            </a:xfrm>
          </p:grpSpPr>
          <p:sp>
            <p:nvSpPr>
              <p:cNvPr id="42" name="Line 33">
                <a:extLst>
                  <a:ext uri="{FF2B5EF4-FFF2-40B4-BE49-F238E27FC236}">
                    <a16:creationId xmlns:a16="http://schemas.microsoft.com/office/drawing/2014/main" xmlns="" id="{D5DF56EA-2A8F-47B2-9A77-7658E41A1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 sz="1600"/>
              </a:p>
            </p:txBody>
          </p:sp>
          <p:sp>
            <p:nvSpPr>
              <p:cNvPr id="43" name="Rectangle 34">
                <a:extLst>
                  <a:ext uri="{FF2B5EF4-FFF2-40B4-BE49-F238E27FC236}">
                    <a16:creationId xmlns:a16="http://schemas.microsoft.com/office/drawing/2014/main" xmlns="" id="{4601AC1A-5BAB-4DE6-B604-65CBFA7A8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2253"/>
                <a:ext cx="108" cy="1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600" b="0"/>
                  <a:t>x</a:t>
                </a:r>
                <a:r>
                  <a:rPr lang="en-US" altLang="zh-CN" sz="1600" b="0" i="0" baseline="-20000"/>
                  <a:t>2</a:t>
                </a:r>
              </a:p>
            </p:txBody>
          </p:sp>
        </p:grpSp>
        <p:graphicFrame>
          <p:nvGraphicFramePr>
            <p:cNvPr id="37" name="Object 35">
              <a:extLst>
                <a:ext uri="{FF2B5EF4-FFF2-40B4-BE49-F238E27FC236}">
                  <a16:creationId xmlns:a16="http://schemas.microsoft.com/office/drawing/2014/main" xmlns="" id="{E9F6C93E-F19C-4902-9B72-581D61B78D6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7885478"/>
                </p:ext>
              </p:extLst>
            </p:nvPr>
          </p:nvGraphicFramePr>
          <p:xfrm>
            <a:off x="3851920" y="3920380"/>
            <a:ext cx="73660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70" name="Equation" r:id="rId13" imgW="295343" imgH="162015" progId="Equation.3">
                    <p:embed/>
                  </p:oleObj>
                </mc:Choice>
                <mc:Fallback>
                  <p:oleObj name="Equation" r:id="rId13" imgW="295343" imgH="1620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920" y="3920380"/>
                          <a:ext cx="736600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36">
              <a:extLst>
                <a:ext uri="{FF2B5EF4-FFF2-40B4-BE49-F238E27FC236}">
                  <a16:creationId xmlns:a16="http://schemas.microsoft.com/office/drawing/2014/main" xmlns="" id="{E97FBB8B-AEF2-43B1-B939-5507DDB29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7245" y="4268043"/>
              <a:ext cx="493713" cy="323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 sz="1600"/>
            </a:p>
          </p:txBody>
        </p:sp>
        <p:sp>
          <p:nvSpPr>
            <p:cNvPr id="39" name="Oval 41">
              <a:extLst>
                <a:ext uri="{FF2B5EF4-FFF2-40B4-BE49-F238E27FC236}">
                  <a16:creationId xmlns:a16="http://schemas.microsoft.com/office/drawing/2014/main" xmlns="" id="{05AE0C39-12E6-40A7-A218-2157040D08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29945" y="4861768"/>
              <a:ext cx="46038" cy="74612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ea typeface="楷体_GB2312" pitchFamily="49" charset="-122"/>
              </a:endParaRPr>
            </a:p>
          </p:txBody>
        </p:sp>
        <p:sp>
          <p:nvSpPr>
            <p:cNvPr id="40" name="Arc 42">
              <a:extLst>
                <a:ext uri="{FF2B5EF4-FFF2-40B4-BE49-F238E27FC236}">
                  <a16:creationId xmlns:a16="http://schemas.microsoft.com/office/drawing/2014/main" xmlns="" id="{74B407CD-342C-4CA9-8F6F-BD2F8A30B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358" y="4899868"/>
              <a:ext cx="373062" cy="666750"/>
            </a:xfrm>
            <a:custGeom>
              <a:avLst/>
              <a:gdLst>
                <a:gd name="T0" fmla="*/ 103589549 w 23131"/>
                <a:gd name="T1" fmla="*/ 0 h 43200"/>
                <a:gd name="T2" fmla="*/ 0 w 23131"/>
                <a:gd name="T3" fmla="*/ 2147483646 h 43200"/>
                <a:gd name="T4" fmla="*/ 103589549 w 23131"/>
                <a:gd name="T5" fmla="*/ 1225662386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131" h="43200" fill="none" extrusionOk="0">
                  <a:moveTo>
                    <a:pt x="1530" y="0"/>
                  </a:moveTo>
                  <a:cubicBezTo>
                    <a:pt x="13460" y="0"/>
                    <a:pt x="23131" y="9670"/>
                    <a:pt x="23131" y="21600"/>
                  </a:cubicBezTo>
                  <a:cubicBezTo>
                    <a:pt x="23131" y="33529"/>
                    <a:pt x="13460" y="43200"/>
                    <a:pt x="1531" y="43200"/>
                  </a:cubicBezTo>
                  <a:cubicBezTo>
                    <a:pt x="1020" y="43200"/>
                    <a:pt x="509" y="43181"/>
                    <a:pt x="0" y="43145"/>
                  </a:cubicBezTo>
                </a:path>
                <a:path w="23131" h="43200" stroke="0" extrusionOk="0">
                  <a:moveTo>
                    <a:pt x="1530" y="0"/>
                  </a:moveTo>
                  <a:cubicBezTo>
                    <a:pt x="13460" y="0"/>
                    <a:pt x="23131" y="9670"/>
                    <a:pt x="23131" y="21600"/>
                  </a:cubicBezTo>
                  <a:cubicBezTo>
                    <a:pt x="23131" y="33529"/>
                    <a:pt x="13460" y="43200"/>
                    <a:pt x="1531" y="43200"/>
                  </a:cubicBezTo>
                  <a:cubicBezTo>
                    <a:pt x="1020" y="43200"/>
                    <a:pt x="509" y="43181"/>
                    <a:pt x="0" y="43145"/>
                  </a:cubicBezTo>
                  <a:lnTo>
                    <a:pt x="1531" y="21600"/>
                  </a:lnTo>
                  <a:lnTo>
                    <a:pt x="1530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 type="oval" w="med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 sz="1600"/>
            </a:p>
          </p:txBody>
        </p:sp>
        <p:sp>
          <p:nvSpPr>
            <p:cNvPr id="41" name="Arc 43">
              <a:extLst>
                <a:ext uri="{FF2B5EF4-FFF2-40B4-BE49-F238E27FC236}">
                  <a16:creationId xmlns:a16="http://schemas.microsoft.com/office/drawing/2014/main" xmlns="" id="{581C42FB-184A-4998-AB87-F6C7476C537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394970" y="5058618"/>
              <a:ext cx="433388" cy="509587"/>
            </a:xfrm>
            <a:custGeom>
              <a:avLst/>
              <a:gdLst>
                <a:gd name="T0" fmla="*/ 0 w 21600"/>
                <a:gd name="T1" fmla="*/ 0 h 37202"/>
                <a:gd name="T2" fmla="*/ 2147483646 w 21600"/>
                <a:gd name="T3" fmla="*/ 1309708120 h 37202"/>
                <a:gd name="T4" fmla="*/ 0 w 21600"/>
                <a:gd name="T5" fmla="*/ 760434002 h 37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202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91"/>
                    <a:pt x="19193" y="33127"/>
                    <a:pt x="14937" y="37201"/>
                  </a:cubicBezTo>
                </a:path>
                <a:path w="21600" h="37202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91"/>
                    <a:pt x="19193" y="33127"/>
                    <a:pt x="14937" y="3720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 sz="160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8C9702DE-B01D-44B6-8ED2-110184D866C0}"/>
              </a:ext>
            </a:extLst>
          </p:cNvPr>
          <p:cNvGrpSpPr/>
          <p:nvPr/>
        </p:nvGrpSpPr>
        <p:grpSpPr>
          <a:xfrm>
            <a:off x="4928745" y="3382004"/>
            <a:ext cx="3834917" cy="462484"/>
            <a:chOff x="6076483" y="5673228"/>
            <a:chExt cx="3834917" cy="462484"/>
          </a:xfrm>
        </p:grpSpPr>
        <p:graphicFrame>
          <p:nvGraphicFramePr>
            <p:cNvPr id="47" name="Object 18">
              <a:extLst>
                <a:ext uri="{FF2B5EF4-FFF2-40B4-BE49-F238E27FC236}">
                  <a16:creationId xmlns:a16="http://schemas.microsoft.com/office/drawing/2014/main" xmlns="" id="{7CF8C9EF-F07A-4FF4-82E3-4E1839F601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6165226"/>
                </p:ext>
              </p:extLst>
            </p:nvPr>
          </p:nvGraphicFramePr>
          <p:xfrm>
            <a:off x="6076483" y="5673228"/>
            <a:ext cx="307181" cy="394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71" name="Equation" r:id="rId15" imgW="177480" imgH="228600" progId="Equation.DSMT4">
                    <p:embed/>
                  </p:oleObj>
                </mc:Choice>
                <mc:Fallback>
                  <p:oleObj name="Equation" r:id="rId15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6483" y="5673228"/>
                          <a:ext cx="307181" cy="3945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E71C7EF0-F598-4A76-8086-476E20D5802D}"/>
                </a:ext>
              </a:extLst>
            </p:cNvPr>
            <p:cNvSpPr/>
            <p:nvPr/>
          </p:nvSpPr>
          <p:spPr>
            <a:xfrm>
              <a:off x="6341127" y="5766380"/>
              <a:ext cx="35702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is asymptotically </a:t>
              </a:r>
              <a:r>
                <a:rPr lang="en-US" altLang="zh-CN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Lyapunov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stable</a:t>
              </a:r>
              <a:endParaRPr lang="zh-CN" altLang="en-US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C0393836-8C98-45E0-A0E5-D1614B661FCD}"/>
              </a:ext>
            </a:extLst>
          </p:cNvPr>
          <p:cNvGrpSpPr/>
          <p:nvPr/>
        </p:nvGrpSpPr>
        <p:grpSpPr>
          <a:xfrm>
            <a:off x="367182" y="3674832"/>
            <a:ext cx="2570162" cy="2124075"/>
            <a:chOff x="1116013" y="3789363"/>
            <a:chExt cx="2570162" cy="2124075"/>
          </a:xfrm>
        </p:grpSpPr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xmlns="" id="{316FBA20-78EA-4AA0-9A04-B1A059C78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975" y="4578350"/>
              <a:ext cx="284163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/>
                <a:t>x</a:t>
              </a:r>
              <a:r>
                <a:rPr lang="en-US" altLang="zh-CN" sz="2800" baseline="-20000"/>
                <a:t>e</a:t>
              </a: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xmlns="" id="{328E5B5E-4E76-4AD0-A063-48B85AF09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313" y="4292600"/>
              <a:ext cx="298450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dirty="0"/>
                <a:t>x</a:t>
              </a:r>
              <a:r>
                <a:rPr lang="en-US" altLang="zh-CN" sz="2800" i="0" baseline="-20000" dirty="0"/>
                <a:t>0</a:t>
              </a:r>
            </a:p>
          </p:txBody>
        </p:sp>
        <p:grpSp>
          <p:nvGrpSpPr>
            <p:cNvPr id="52" name="Group 49">
              <a:extLst>
                <a:ext uri="{FF2B5EF4-FFF2-40B4-BE49-F238E27FC236}">
                  <a16:creationId xmlns:a16="http://schemas.microsoft.com/office/drawing/2014/main" xmlns="" id="{B6E8E16E-42EC-4316-9F01-7CADB2FE2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6013" y="4968875"/>
              <a:ext cx="2570162" cy="384175"/>
              <a:chOff x="456" y="3069"/>
              <a:chExt cx="1619" cy="242"/>
            </a:xfrm>
          </p:grpSpPr>
          <p:sp>
            <p:nvSpPr>
              <p:cNvPr id="58" name="Line 50">
                <a:extLst>
                  <a:ext uri="{FF2B5EF4-FFF2-40B4-BE49-F238E27FC236}">
                    <a16:creationId xmlns:a16="http://schemas.microsoft.com/office/drawing/2014/main" xmlns="" id="{F092D9EF-C451-4C70-B71F-48B07FC55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59" name="Rectangle 51">
                <a:extLst>
                  <a:ext uri="{FF2B5EF4-FFF2-40B4-BE49-F238E27FC236}">
                    <a16:creationId xmlns:a16="http://schemas.microsoft.com/office/drawing/2014/main" xmlns="" id="{B00DB7AE-244C-42B8-80F9-45DF5A932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3069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1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5CEB75CE-0C17-4350-B4D2-0D13F21C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6488" y="3789363"/>
              <a:ext cx="395287" cy="2124075"/>
              <a:chOff x="3678" y="2607"/>
              <a:chExt cx="249" cy="1338"/>
            </a:xfrm>
          </p:grpSpPr>
          <p:sp>
            <p:nvSpPr>
              <p:cNvPr id="56" name="Line 53">
                <a:extLst>
                  <a:ext uri="{FF2B5EF4-FFF2-40B4-BE49-F238E27FC236}">
                    <a16:creationId xmlns:a16="http://schemas.microsoft.com/office/drawing/2014/main" xmlns="" id="{D1A222B0-39E5-4745-BF01-2FC0074F04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022" y="3290"/>
                <a:ext cx="13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57" name="Rectangle 54">
                <a:extLst>
                  <a:ext uri="{FF2B5EF4-FFF2-40B4-BE49-F238E27FC236}">
                    <a16:creationId xmlns:a16="http://schemas.microsoft.com/office/drawing/2014/main" xmlns="" id="{3462753F-6251-45C7-8D92-F4B71A904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" y="2607"/>
                <a:ext cx="175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2800" b="0"/>
                  <a:t>x</a:t>
                </a:r>
                <a:r>
                  <a:rPr lang="en-US" altLang="zh-CN" sz="2800" b="0" i="0" baseline="-20000"/>
                  <a:t>2</a:t>
                </a:r>
              </a:p>
            </p:txBody>
          </p:sp>
        </p:grpSp>
        <p:sp>
          <p:nvSpPr>
            <p:cNvPr id="54" name="Arc 58">
              <a:extLst>
                <a:ext uri="{FF2B5EF4-FFF2-40B4-BE49-F238E27FC236}">
                  <a16:creationId xmlns:a16="http://schemas.microsoft.com/office/drawing/2014/main" xmlns="" id="{DA90DB92-686B-48B7-A663-444DD55EF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4797425"/>
              <a:ext cx="373062" cy="666750"/>
            </a:xfrm>
            <a:custGeom>
              <a:avLst/>
              <a:gdLst>
                <a:gd name="T0" fmla="*/ 103589549 w 23131"/>
                <a:gd name="T1" fmla="*/ 0 h 43200"/>
                <a:gd name="T2" fmla="*/ 0 w 23131"/>
                <a:gd name="T3" fmla="*/ 2147483646 h 43200"/>
                <a:gd name="T4" fmla="*/ 103589549 w 23131"/>
                <a:gd name="T5" fmla="*/ 1225662386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131" h="43200" fill="none" extrusionOk="0">
                  <a:moveTo>
                    <a:pt x="1530" y="0"/>
                  </a:moveTo>
                  <a:cubicBezTo>
                    <a:pt x="13460" y="0"/>
                    <a:pt x="23131" y="9670"/>
                    <a:pt x="23131" y="21600"/>
                  </a:cubicBezTo>
                  <a:cubicBezTo>
                    <a:pt x="23131" y="33529"/>
                    <a:pt x="13460" y="43200"/>
                    <a:pt x="1531" y="43200"/>
                  </a:cubicBezTo>
                  <a:cubicBezTo>
                    <a:pt x="1020" y="43200"/>
                    <a:pt x="509" y="43181"/>
                    <a:pt x="0" y="43145"/>
                  </a:cubicBezTo>
                </a:path>
                <a:path w="23131" h="43200" stroke="0" extrusionOk="0">
                  <a:moveTo>
                    <a:pt x="1530" y="0"/>
                  </a:moveTo>
                  <a:cubicBezTo>
                    <a:pt x="13460" y="0"/>
                    <a:pt x="23131" y="9670"/>
                    <a:pt x="23131" y="21600"/>
                  </a:cubicBezTo>
                  <a:cubicBezTo>
                    <a:pt x="23131" y="33529"/>
                    <a:pt x="13460" y="43200"/>
                    <a:pt x="1531" y="43200"/>
                  </a:cubicBezTo>
                  <a:cubicBezTo>
                    <a:pt x="1020" y="43200"/>
                    <a:pt x="509" y="43181"/>
                    <a:pt x="0" y="43145"/>
                  </a:cubicBezTo>
                  <a:lnTo>
                    <a:pt x="1531" y="21600"/>
                  </a:lnTo>
                  <a:lnTo>
                    <a:pt x="1530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 type="oval" w="med" len="sm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55" name="Arc 59">
              <a:extLst>
                <a:ext uri="{FF2B5EF4-FFF2-40B4-BE49-F238E27FC236}">
                  <a16:creationId xmlns:a16="http://schemas.microsoft.com/office/drawing/2014/main" xmlns="" id="{DFDB6C2C-3297-41B1-B9C1-7C87C168BDD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266950" y="4956175"/>
              <a:ext cx="433388" cy="509588"/>
            </a:xfrm>
            <a:custGeom>
              <a:avLst/>
              <a:gdLst>
                <a:gd name="T0" fmla="*/ 0 w 21600"/>
                <a:gd name="T1" fmla="*/ 0 h 37202"/>
                <a:gd name="T2" fmla="*/ 2147483646 w 21600"/>
                <a:gd name="T3" fmla="*/ 1309718334 h 37202"/>
                <a:gd name="T4" fmla="*/ 0 w 21600"/>
                <a:gd name="T5" fmla="*/ 760440919 h 372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7202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91"/>
                    <a:pt x="19193" y="33127"/>
                    <a:pt x="14937" y="37201"/>
                  </a:cubicBezTo>
                </a:path>
                <a:path w="21600" h="37202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491"/>
                    <a:pt x="19193" y="33127"/>
                    <a:pt x="14937" y="3720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C4845CB4-4338-42AF-BC6A-8D57D4078EDB}"/>
              </a:ext>
            </a:extLst>
          </p:cNvPr>
          <p:cNvGrpSpPr/>
          <p:nvPr/>
        </p:nvGrpSpPr>
        <p:grpSpPr>
          <a:xfrm>
            <a:off x="5235926" y="3956149"/>
            <a:ext cx="2496096" cy="1877880"/>
            <a:chOff x="3851920" y="3819103"/>
            <a:chExt cx="3235325" cy="256222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CC5972FA-56C2-4BB6-8E77-8D7E4570E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32" y="4198516"/>
              <a:ext cx="1846263" cy="1846262"/>
            </a:xfrm>
            <a:prstGeom prst="ellipse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ea typeface="楷体_GB2312" pitchFamily="49" charset="-122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E564322C-4667-404D-AF45-F23FA2F60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5595" y="4608091"/>
              <a:ext cx="1025525" cy="10255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ea typeface="楷体_GB2312" pitchFamily="49" charset="-122"/>
              </a:endParaRPr>
            </a:p>
          </p:txBody>
        </p:sp>
        <p:graphicFrame>
          <p:nvGraphicFramePr>
            <p:cNvPr id="63" name="Object 62">
              <a:extLst>
                <a:ext uri="{FF2B5EF4-FFF2-40B4-BE49-F238E27FC236}">
                  <a16:creationId xmlns:a16="http://schemas.microsoft.com/office/drawing/2014/main" xmlns="" id="{D3330AFC-4106-4E43-BAA4-0B77768939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3142051"/>
                </p:ext>
              </p:extLst>
            </p:nvPr>
          </p:nvGraphicFramePr>
          <p:xfrm>
            <a:off x="3851920" y="5260553"/>
            <a:ext cx="765175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72" name="Equation" r:id="rId16" imgW="304800" imgH="162015" progId="Equation.3">
                    <p:embed/>
                  </p:oleObj>
                </mc:Choice>
                <mc:Fallback>
                  <p:oleObj name="Equation" r:id="rId16" imgW="304800" imgH="1620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920" y="5260553"/>
                          <a:ext cx="765175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Line 63">
              <a:extLst>
                <a:ext uri="{FF2B5EF4-FFF2-40B4-BE49-F238E27FC236}">
                  <a16:creationId xmlns:a16="http://schemas.microsoft.com/office/drawing/2014/main" xmlns="" id="{E37D10CD-6901-4D9F-8A5C-7F7F2D400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5982" y="5233566"/>
              <a:ext cx="100965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 sz="16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49DA409F-ECCE-49C9-886A-A175932A0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029" y="4723978"/>
              <a:ext cx="163506" cy="221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600" b="0"/>
                <a:t>x</a:t>
              </a:r>
              <a:r>
                <a:rPr lang="en-US" altLang="zh-CN" sz="1600" b="0" baseline="-20000"/>
                <a:t>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23FC96BF-2731-46A8-B0F2-CAA51468A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940" y="4538241"/>
              <a:ext cx="171522" cy="221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1600" b="0"/>
                <a:t>x</a:t>
              </a:r>
              <a:r>
                <a:rPr lang="en-US" altLang="zh-CN" sz="1600" b="0" i="0" baseline="-20000"/>
                <a:t>0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EDCA01E2-2949-4ED7-8CF8-315EE868FA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7882" y="5114503"/>
              <a:ext cx="2519363" cy="222250"/>
              <a:chOff x="456" y="3069"/>
              <a:chExt cx="1587" cy="140"/>
            </a:xfrm>
          </p:grpSpPr>
          <p:sp>
            <p:nvSpPr>
              <p:cNvPr id="75" name="Line 67">
                <a:extLst>
                  <a:ext uri="{FF2B5EF4-FFF2-40B4-BE49-F238E27FC236}">
                    <a16:creationId xmlns:a16="http://schemas.microsoft.com/office/drawing/2014/main" xmlns="" id="{2081E740-6B33-476E-8F47-B41AB54E43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 sz="1600"/>
              </a:p>
            </p:txBody>
          </p:sp>
          <p:sp>
            <p:nvSpPr>
              <p:cNvPr id="76" name="Rectangle 68">
                <a:extLst>
                  <a:ext uri="{FF2B5EF4-FFF2-40B4-BE49-F238E27FC236}">
                    <a16:creationId xmlns:a16="http://schemas.microsoft.com/office/drawing/2014/main" xmlns="" id="{1BC03529-8E65-4295-8CBA-067C305DC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3069"/>
                <a:ext cx="108" cy="1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600" b="0"/>
                  <a:t>x</a:t>
                </a:r>
                <a:r>
                  <a:rPr lang="en-US" altLang="zh-CN" sz="1600" b="0" i="0" baseline="-20000"/>
                  <a:t>1</a:t>
                </a:r>
              </a:p>
            </p:txBody>
          </p:sp>
        </p:grpSp>
        <p:grpSp>
          <p:nvGrpSpPr>
            <p:cNvPr id="68" name="Group 69">
              <a:extLst>
                <a:ext uri="{FF2B5EF4-FFF2-40B4-BE49-F238E27FC236}">
                  <a16:creationId xmlns:a16="http://schemas.microsoft.com/office/drawing/2014/main" xmlns="" id="{88859A24-5D33-451B-93F7-28300D5821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8357" y="3819103"/>
              <a:ext cx="341313" cy="2562225"/>
              <a:chOff x="1250" y="2253"/>
              <a:chExt cx="215" cy="1614"/>
            </a:xfrm>
          </p:grpSpPr>
          <p:sp>
            <p:nvSpPr>
              <p:cNvPr id="73" name="Line 70">
                <a:extLst>
                  <a:ext uri="{FF2B5EF4-FFF2-40B4-BE49-F238E27FC236}">
                    <a16:creationId xmlns:a16="http://schemas.microsoft.com/office/drawing/2014/main" xmlns="" id="{4DE0D3C8-B11E-414E-88F0-3B57B7EAC2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56" y="307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 sz="1600"/>
              </a:p>
            </p:txBody>
          </p:sp>
          <p:sp>
            <p:nvSpPr>
              <p:cNvPr id="74" name="Rectangle 71">
                <a:extLst>
                  <a:ext uri="{FF2B5EF4-FFF2-40B4-BE49-F238E27FC236}">
                    <a16:creationId xmlns:a16="http://schemas.microsoft.com/office/drawing/2014/main" xmlns="" id="{B3956BAF-8E33-49A5-B93A-23B2DFDF2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2253"/>
                <a:ext cx="108" cy="1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en-US" altLang="zh-CN" sz="1600" b="0"/>
                  <a:t>x</a:t>
                </a:r>
                <a:r>
                  <a:rPr lang="en-US" altLang="zh-CN" sz="1600" b="0" i="0" baseline="-20000"/>
                  <a:t>2</a:t>
                </a:r>
              </a:p>
            </p:txBody>
          </p:sp>
        </p:grpSp>
        <p:graphicFrame>
          <p:nvGraphicFramePr>
            <p:cNvPr id="69" name="Object 72">
              <a:extLst>
                <a:ext uri="{FF2B5EF4-FFF2-40B4-BE49-F238E27FC236}">
                  <a16:creationId xmlns:a16="http://schemas.microsoft.com/office/drawing/2014/main" xmlns="" id="{D9B2111A-D466-4D65-9130-131DC976C4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692808"/>
                </p:ext>
              </p:extLst>
            </p:nvPr>
          </p:nvGraphicFramePr>
          <p:xfrm>
            <a:off x="4139257" y="3990553"/>
            <a:ext cx="73660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73" name="Equation" r:id="rId18" imgW="295343" imgH="162015" progId="Equation.3">
                    <p:embed/>
                  </p:oleObj>
                </mc:Choice>
                <mc:Fallback>
                  <p:oleObj name="Equation" r:id="rId18" imgW="295343" imgH="1620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9257" y="3990553"/>
                          <a:ext cx="736600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" name="Line 73">
              <a:extLst>
                <a:ext uri="{FF2B5EF4-FFF2-40B4-BE49-F238E27FC236}">
                  <a16:creationId xmlns:a16="http://schemas.microsoft.com/office/drawing/2014/main" xmlns="" id="{D920BFD0-7838-4A41-9BF2-D56CF25B9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4582" y="4338216"/>
              <a:ext cx="493713" cy="323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 sz="1600"/>
            </a:p>
          </p:txBody>
        </p:sp>
        <p:sp>
          <p:nvSpPr>
            <p:cNvPr id="71" name="Oval 75">
              <a:extLst>
                <a:ext uri="{FF2B5EF4-FFF2-40B4-BE49-F238E27FC236}">
                  <a16:creationId xmlns:a16="http://schemas.microsoft.com/office/drawing/2014/main" xmlns="" id="{5B5463F2-9421-41D7-9766-E017BB53B7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17282" y="4931941"/>
              <a:ext cx="50800" cy="8255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ea typeface="楷体_GB2312" pitchFamily="49" charset="-122"/>
              </a:endParaRPr>
            </a:p>
          </p:txBody>
        </p:sp>
        <p:sp>
          <p:nvSpPr>
            <p:cNvPr id="72" name="Arc 78">
              <a:extLst>
                <a:ext uri="{FF2B5EF4-FFF2-40B4-BE49-F238E27FC236}">
                  <a16:creationId xmlns:a16="http://schemas.microsoft.com/office/drawing/2014/main" xmlns="" id="{8DA8868E-A9EA-427A-8FC0-31ABC2E37B6D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4793307" y="4971628"/>
              <a:ext cx="1435100" cy="1106488"/>
            </a:xfrm>
            <a:custGeom>
              <a:avLst/>
              <a:gdLst>
                <a:gd name="T0" fmla="*/ 0 w 27454"/>
                <a:gd name="T1" fmla="*/ 1394555920 h 30537"/>
                <a:gd name="T2" fmla="*/ 2147483646 w 27454"/>
                <a:gd name="T3" fmla="*/ 2147483646 h 30537"/>
                <a:gd name="T4" fmla="*/ 2147483646 w 27454"/>
                <a:gd name="T5" fmla="*/ 2147483646 h 305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454" h="30537" fill="none" extrusionOk="0">
                  <a:moveTo>
                    <a:pt x="-1" y="808"/>
                  </a:moveTo>
                  <a:cubicBezTo>
                    <a:pt x="1904" y="272"/>
                    <a:pt x="3874" y="-1"/>
                    <a:pt x="5854" y="0"/>
                  </a:cubicBezTo>
                  <a:cubicBezTo>
                    <a:pt x="17783" y="0"/>
                    <a:pt x="27454" y="9670"/>
                    <a:pt x="27454" y="21600"/>
                  </a:cubicBezTo>
                  <a:cubicBezTo>
                    <a:pt x="27454" y="24683"/>
                    <a:pt x="26793" y="27730"/>
                    <a:pt x="25518" y="30537"/>
                  </a:cubicBezTo>
                </a:path>
                <a:path w="27454" h="30537" stroke="0" extrusionOk="0">
                  <a:moveTo>
                    <a:pt x="-1" y="808"/>
                  </a:moveTo>
                  <a:cubicBezTo>
                    <a:pt x="1904" y="272"/>
                    <a:pt x="3874" y="-1"/>
                    <a:pt x="5854" y="0"/>
                  </a:cubicBezTo>
                  <a:cubicBezTo>
                    <a:pt x="17783" y="0"/>
                    <a:pt x="27454" y="9670"/>
                    <a:pt x="27454" y="21600"/>
                  </a:cubicBezTo>
                  <a:cubicBezTo>
                    <a:pt x="27454" y="24683"/>
                    <a:pt x="26793" y="27730"/>
                    <a:pt x="25518" y="30537"/>
                  </a:cubicBezTo>
                  <a:lnTo>
                    <a:pt x="5854" y="21600"/>
                  </a:lnTo>
                  <a:lnTo>
                    <a:pt x="-1" y="808"/>
                  </a:lnTo>
                  <a:close/>
                </a:path>
              </a:pathLst>
            </a:custGeom>
            <a:noFill/>
            <a:ln w="25400">
              <a:solidFill>
                <a:srgbClr val="00FFFF"/>
              </a:solidFill>
              <a:round/>
              <a:headEnd type="triangle" w="sm" len="lg"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 sz="160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814645" y="5744373"/>
            <a:ext cx="3886877" cy="453553"/>
            <a:chOff x="1250439" y="5851722"/>
            <a:chExt cx="3886877" cy="453553"/>
          </a:xfrm>
        </p:grpSpPr>
        <p:sp>
          <p:nvSpPr>
            <p:cNvPr id="2" name="矩形 1"/>
            <p:cNvSpPr/>
            <p:nvPr/>
          </p:nvSpPr>
          <p:spPr>
            <a:xfrm>
              <a:off x="1611992" y="5935943"/>
              <a:ext cx="3525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asymptotically stable in a whole</a:t>
              </a:r>
              <a:endParaRPr lang="zh-CN" altLang="en-US" dirty="0"/>
            </a:p>
          </p:txBody>
        </p:sp>
        <p:graphicFrame>
          <p:nvGraphicFramePr>
            <p:cNvPr id="77" name="Object 18">
              <a:extLst>
                <a:ext uri="{FF2B5EF4-FFF2-40B4-BE49-F238E27FC236}">
                  <a16:creationId xmlns:a16="http://schemas.microsoft.com/office/drawing/2014/main" xmlns="" id="{7CF8C9EF-F07A-4FF4-82E3-4E1839F601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7245772"/>
                </p:ext>
              </p:extLst>
            </p:nvPr>
          </p:nvGraphicFramePr>
          <p:xfrm>
            <a:off x="1250439" y="5851722"/>
            <a:ext cx="307181" cy="394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74" name="Equation" r:id="rId20" imgW="177480" imgH="228600" progId="Equation.DSMT4">
                    <p:embed/>
                  </p:oleObj>
                </mc:Choice>
                <mc:Fallback>
                  <p:oleObj name="Equation" r:id="rId20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0439" y="5851722"/>
                          <a:ext cx="307181" cy="3945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0" name="组合 79"/>
          <p:cNvGrpSpPr/>
          <p:nvPr/>
        </p:nvGrpSpPr>
        <p:grpSpPr>
          <a:xfrm>
            <a:off x="6069911" y="5925394"/>
            <a:ext cx="1636502" cy="421701"/>
            <a:chOff x="6361261" y="5923355"/>
            <a:chExt cx="1636502" cy="421701"/>
          </a:xfrm>
        </p:grpSpPr>
        <p:sp>
          <p:nvSpPr>
            <p:cNvPr id="3" name="矩形 2"/>
            <p:cNvSpPr/>
            <p:nvPr/>
          </p:nvSpPr>
          <p:spPr>
            <a:xfrm>
              <a:off x="6703819" y="5975724"/>
              <a:ext cx="12939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Unstable</a:t>
              </a:r>
              <a:endParaRPr lang="zh-CN" altLang="en-US" dirty="0"/>
            </a:p>
          </p:txBody>
        </p:sp>
        <p:graphicFrame>
          <p:nvGraphicFramePr>
            <p:cNvPr id="78" name="Object 18">
              <a:extLst>
                <a:ext uri="{FF2B5EF4-FFF2-40B4-BE49-F238E27FC236}">
                  <a16:creationId xmlns:a16="http://schemas.microsoft.com/office/drawing/2014/main" xmlns="" id="{7CF8C9EF-F07A-4FF4-82E3-4E1839F601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8518561"/>
                </p:ext>
              </p:extLst>
            </p:nvPr>
          </p:nvGraphicFramePr>
          <p:xfrm>
            <a:off x="6361261" y="5923355"/>
            <a:ext cx="307181" cy="394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75" name="Equation" r:id="rId21" imgW="177480" imgH="228600" progId="Equation.DSMT4">
                    <p:embed/>
                  </p:oleObj>
                </mc:Choice>
                <mc:Fallback>
                  <p:oleObj name="Equation" r:id="rId21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1261" y="5923355"/>
                          <a:ext cx="307181" cy="3945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1" name="音频 8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3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"/>
    </mc:Choice>
    <mc:Fallback>
      <p:transition spd="slow" advTm="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1532A5F-7FC4-4EF2-AB81-6B406434DDA5}"/>
              </a:ext>
            </a:extLst>
          </p:cNvPr>
          <p:cNvSpPr/>
          <p:nvPr/>
        </p:nvSpPr>
        <p:spPr>
          <a:xfrm>
            <a:off x="611560" y="1844824"/>
            <a:ext cx="8352928" cy="3394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Remarks: 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(1) The asymptotically stability is more significant than stability.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The asymptotically stability is equivalent  with the stability definition in classic automatic control domain.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(3) For LTI  system, if the matrix A  is nonsingular and the sole  balanced state at original is asymptotically stable, then the balanced state is asymptotically stable in a whole.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FC0DE761-5076-41B2-AB26-CC677562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DC444581-123A-49B0-9767-A3E2A3023BA2}"/>
              </a:ext>
            </a:extLst>
          </p:cNvPr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"/>
    </mc:Choice>
    <mc:Fallback>
      <p:transition spd="slow" advTm="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First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2"/>
          <p:cNvSpPr txBox="1">
            <a:spLocks noChangeArrowheads="1"/>
          </p:cNvSpPr>
          <p:nvPr/>
        </p:nvSpPr>
        <p:spPr bwMode="auto">
          <a:xfrm>
            <a:off x="827584" y="1546375"/>
            <a:ext cx="7253306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method: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Discriminate the system stability based on the system  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roots or eigenvalues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A5CD8F8C-C3E7-44F0-839A-CC1F8681ABCA}"/>
              </a:ext>
            </a:extLst>
          </p:cNvPr>
          <p:cNvGrpSpPr/>
          <p:nvPr/>
        </p:nvGrpSpPr>
        <p:grpSpPr>
          <a:xfrm>
            <a:off x="176015" y="2527584"/>
            <a:ext cx="8460545" cy="2591250"/>
            <a:chOff x="176015" y="2527584"/>
            <a:chExt cx="8460545" cy="259125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E2D561A7-E779-4FF7-8661-59790B8CF66B}"/>
                </a:ext>
              </a:extLst>
            </p:cNvPr>
            <p:cNvGrpSpPr/>
            <p:nvPr/>
          </p:nvGrpSpPr>
          <p:grpSpPr>
            <a:xfrm>
              <a:off x="176015" y="2527584"/>
              <a:ext cx="8198142" cy="2160666"/>
              <a:chOff x="427386" y="3129337"/>
              <a:chExt cx="8198142" cy="2160666"/>
            </a:xfrm>
          </p:grpSpPr>
          <p:graphicFrame>
            <p:nvGraphicFramePr>
              <p:cNvPr id="9" name="Object 37">
                <a:extLst>
                  <a:ext uri="{FF2B5EF4-FFF2-40B4-BE49-F238E27FC236}">
                    <a16:creationId xmlns:a16="http://schemas.microsoft.com/office/drawing/2014/main" xmlns="" id="{09134EE0-90B9-45A4-9258-370F348CAA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0133473"/>
                  </p:ext>
                </p:extLst>
              </p:nvPr>
            </p:nvGraphicFramePr>
            <p:xfrm>
              <a:off x="2267744" y="3498669"/>
              <a:ext cx="3527425" cy="504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6652" name="Equation" r:id="rId6" imgW="1600200" imgH="228600" progId="Equation.DSMT4">
                      <p:embed/>
                    </p:oleObj>
                  </mc:Choice>
                  <mc:Fallback>
                    <p:oleObj name="Equation" r:id="rId6" imgW="1600200" imgH="228600" progId="Equation.DSMT4">
                      <p:embed/>
                      <p:pic>
                        <p:nvPicPr>
                          <p:cNvPr id="65543" name="Object 37">
                            <a:extLst>
                              <a:ext uri="{FF2B5EF4-FFF2-40B4-BE49-F238E27FC236}">
                                <a16:creationId xmlns:a16="http://schemas.microsoft.com/office/drawing/2014/main" xmlns="" id="{A960A124-1125-4AF2-944F-306B64685BF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67744" y="3498669"/>
                            <a:ext cx="3527425" cy="5048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53">
                <a:extLst>
                  <a:ext uri="{FF2B5EF4-FFF2-40B4-BE49-F238E27FC236}">
                    <a16:creationId xmlns:a16="http://schemas.microsoft.com/office/drawing/2014/main" xmlns="" id="{E3AC1B05-8657-4B6C-96FF-83082F831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4359" y="3129337"/>
                <a:ext cx="1328249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1:</a:t>
                </a:r>
              </a:p>
            </p:txBody>
          </p:sp>
          <p:sp>
            <p:nvSpPr>
              <p:cNvPr id="13" name="Text Box 53">
                <a:extLst>
                  <a:ext uri="{FF2B5EF4-FFF2-40B4-BE49-F238E27FC236}">
                    <a16:creationId xmlns:a16="http://schemas.microsoft.com/office/drawing/2014/main" xmlns="" id="{E0BCD7B3-D7DA-4142-9CA2-627EF99417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9522" y="3534856"/>
                <a:ext cx="169822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LTI system</a:t>
                </a:r>
              </a:p>
            </p:txBody>
          </p:sp>
          <p:sp>
            <p:nvSpPr>
              <p:cNvPr id="14" name="Text Box 53">
                <a:extLst>
                  <a:ext uri="{FF2B5EF4-FFF2-40B4-BE49-F238E27FC236}">
                    <a16:creationId xmlns:a16="http://schemas.microsoft.com/office/drawing/2014/main" xmlns="" id="{7810445E-A66F-47A1-B286-6BDC7FF8E1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7386" y="4065891"/>
                <a:ext cx="8198142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sufficient and necessary condition of equilibrium </a:t>
                </a:r>
                <a:r>
                  <a:rPr lang="en-US" altLang="zh-CN" b="1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="1" baseline="-250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being Lyapunov stable is</a:t>
                </a:r>
              </a:p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the eigenvalues of matrix A have  negative real part</a:t>
                </a:r>
              </a:p>
            </p:txBody>
          </p:sp>
          <p:graphicFrame>
            <p:nvGraphicFramePr>
              <p:cNvPr id="16" name="Object 37">
                <a:extLst>
                  <a:ext uri="{FF2B5EF4-FFF2-40B4-BE49-F238E27FC236}">
                    <a16:creationId xmlns:a16="http://schemas.microsoft.com/office/drawing/2014/main" xmlns="" id="{5C388A7C-D8C1-43BF-A342-815F22FAAE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8563978"/>
                  </p:ext>
                </p:extLst>
              </p:nvPr>
            </p:nvGraphicFramePr>
            <p:xfrm>
              <a:off x="2481757" y="4840741"/>
              <a:ext cx="2044700" cy="449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6653" name="Equation" r:id="rId8" imgW="927000" imgH="203040" progId="Equation.DSMT4">
                      <p:embed/>
                    </p:oleObj>
                  </mc:Choice>
                  <mc:Fallback>
                    <p:oleObj name="Equation" r:id="rId8" imgW="927000" imgH="203040" progId="Equation.DSMT4">
                      <p:embed/>
                      <p:pic>
                        <p:nvPicPr>
                          <p:cNvPr id="9" name="Object 37">
                            <a:extLst>
                              <a:ext uri="{FF2B5EF4-FFF2-40B4-BE49-F238E27FC236}">
                                <a16:creationId xmlns:a16="http://schemas.microsoft.com/office/drawing/2014/main" xmlns="" id="{09134EE0-90B9-45A4-9258-370F348CAAF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81757" y="4840741"/>
                            <a:ext cx="2044700" cy="449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F970562C-EF61-431D-B5C0-3BBAB06DA361}"/>
                </a:ext>
              </a:extLst>
            </p:cNvPr>
            <p:cNvSpPr/>
            <p:nvPr/>
          </p:nvSpPr>
          <p:spPr>
            <a:xfrm>
              <a:off x="380710" y="4749502"/>
              <a:ext cx="8255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And eigenvalue with zero real part is the </a:t>
              </a:r>
              <a:r>
                <a:rPr lang="en-US" altLang="zh-CN" b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single </a:t>
              </a: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root of minimal polynomial of A</a:t>
              </a:r>
              <a:endPara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0988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1"/>
    </mc:Choice>
    <mc:Fallback>
      <p:transition spd="slow" advTm="1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20552D-77EC-4E99-AA91-A07A271C07B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 smtClean="0"/>
          </a:p>
        </p:txBody>
      </p:sp>
      <p:sp>
        <p:nvSpPr>
          <p:cNvPr id="67587" name="Rectangle 16"/>
          <p:cNvSpPr>
            <a:spLocks noChangeArrowheads="1"/>
          </p:cNvSpPr>
          <p:nvPr/>
        </p:nvSpPr>
        <p:spPr bwMode="auto">
          <a:xfrm>
            <a:off x="0" y="299695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1000473" name="Rectangle 25"/>
          <p:cNvSpPr>
            <a:spLocks noChangeArrowheads="1"/>
          </p:cNvSpPr>
          <p:nvPr/>
        </p:nvSpPr>
        <p:spPr bwMode="auto">
          <a:xfrm>
            <a:off x="684213" y="349753"/>
            <a:ext cx="44640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Minimal </a:t>
            </a:r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polynomial</a:t>
            </a:r>
            <a:endParaRPr lang="zh-CN" altLang="en-US" sz="3200" i="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7592" name="Rectangle 27"/>
          <p:cNvSpPr>
            <a:spLocks noChangeArrowheads="1"/>
          </p:cNvSpPr>
          <p:nvPr/>
        </p:nvSpPr>
        <p:spPr bwMode="auto">
          <a:xfrm>
            <a:off x="0" y="308109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7422" y="2492896"/>
            <a:ext cx="4272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Caylay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-Hamilton theorem:  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A366CC8E-6FD0-4955-B1AE-AE950E4F5992}"/>
                  </a:ext>
                </a:extLst>
              </p:cNvPr>
              <p:cNvSpPr/>
              <p:nvPr/>
            </p:nvSpPr>
            <p:spPr>
              <a:xfrm>
                <a:off x="678385" y="3075672"/>
                <a:ext cx="7992888" cy="424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matrix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Eigen polynomial is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366CC8E-6FD0-4955-B1AE-AE950E4F5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85" y="3075672"/>
                <a:ext cx="7992888" cy="424732"/>
              </a:xfrm>
              <a:prstGeom prst="rect">
                <a:avLst/>
              </a:prstGeom>
              <a:blipFill>
                <a:blip r:embed="rId5"/>
                <a:stretch>
                  <a:fillRect l="-1144" t="-2029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187411"/>
              </p:ext>
            </p:extLst>
          </p:nvPr>
        </p:nvGraphicFramePr>
        <p:xfrm>
          <a:off x="913459" y="3676776"/>
          <a:ext cx="67103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0" name="Equation" r:id="rId6" imgW="2628720" imgH="253800" progId="Equation.DSMT4">
                  <p:embed/>
                </p:oleObj>
              </mc:Choice>
              <mc:Fallback>
                <p:oleObj name="Equation" r:id="rId6" imgW="2628720" imgH="253800" progId="Equation.DSMT4">
                  <p:embed/>
                  <p:pic>
                    <p:nvPicPr>
                      <p:cNvPr id="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459" y="3676776"/>
                        <a:ext cx="67103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306211"/>
              </p:ext>
            </p:extLst>
          </p:nvPr>
        </p:nvGraphicFramePr>
        <p:xfrm>
          <a:off x="878032" y="4672472"/>
          <a:ext cx="6127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1" name="Equation" r:id="rId8" imgW="2400120" imgH="241200" progId="Equation.DSMT4">
                  <p:embed/>
                </p:oleObj>
              </mc:Choice>
              <mc:Fallback>
                <p:oleObj name="Equation" r:id="rId8" imgW="2400120" imgH="241200" progId="Equation.DSMT4">
                  <p:embed/>
                  <p:pic>
                    <p:nvPicPr>
                      <p:cNvPr id="1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032" y="4672472"/>
                        <a:ext cx="6127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A366CC8E-6FD0-4955-B1AE-AE950E4F5992}"/>
                  </a:ext>
                </a:extLst>
              </p:cNvPr>
              <p:cNvSpPr/>
              <p:nvPr/>
            </p:nvSpPr>
            <p:spPr>
              <a:xfrm>
                <a:off x="584207" y="4171940"/>
                <a:ext cx="7992888" cy="424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matrix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𝐬𝐚𝐭𝐢𝐬𝐟𝐢𝐞𝐬</m:t>
                    </m:r>
                  </m:oMath>
                </a14:m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366CC8E-6FD0-4955-B1AE-AE950E4F5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7" y="4171940"/>
                <a:ext cx="7992888" cy="424732"/>
              </a:xfrm>
              <a:prstGeom prst="rect">
                <a:avLst/>
              </a:prstGeom>
              <a:blipFill>
                <a:blip r:embed="rId10"/>
                <a:stretch>
                  <a:fillRect l="-1220" t="-20000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77448" y="5268208"/>
            <a:ext cx="700640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Zero polynomials of A is not unique, the one with minimal order makes the minimal polynomial.</a:t>
            </a:r>
            <a:endParaRPr lang="zh-CN" altLang="en-US" sz="2400" b="1" dirty="0">
              <a:solidFill>
                <a:srgbClr val="9900CC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11981" y="1046199"/>
            <a:ext cx="7920037" cy="1643527"/>
            <a:chOff x="611981" y="1340867"/>
            <a:chExt cx="7920037" cy="1643527"/>
          </a:xfrm>
        </p:grpSpPr>
        <p:grpSp>
          <p:nvGrpSpPr>
            <p:cNvPr id="5" name="组合 4"/>
            <p:cNvGrpSpPr/>
            <p:nvPr/>
          </p:nvGrpSpPr>
          <p:grpSpPr>
            <a:xfrm>
              <a:off x="611981" y="1340867"/>
              <a:ext cx="7920037" cy="1643527"/>
              <a:chOff x="611981" y="1340867"/>
              <a:chExt cx="7920037" cy="1643527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611981" y="1340867"/>
                <a:ext cx="7920037" cy="1643527"/>
                <a:chOff x="611981" y="1340867"/>
                <a:chExt cx="7920037" cy="164352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590" name="Text Box 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11981" y="1340867"/>
                      <a:ext cx="7920037" cy="16435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just">
                        <a:lnSpc>
                          <a:spcPct val="12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i="0" dirty="0">
                          <a:ea typeface="楷体_GB2312" pitchFamily="49" charset="-122"/>
                        </a:rPr>
                        <a:t> </a:t>
                      </a:r>
                      <a:r>
                        <a:rPr lang="en-US" altLang="zh-CN" sz="2800" b="1" dirty="0">
                          <a:cs typeface="Times New Roman" panose="02020603050405020304" pitchFamily="18" charset="0"/>
                        </a:rPr>
                        <a:t>For matrix </a:t>
                      </a:r>
                      <a14:m>
                        <m:oMath xmlns:m="http://schemas.openxmlformats.org/officeDocument/2006/math"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a14:m>
                      <a:r>
                        <a:rPr lang="en-US" altLang="zh-CN" sz="2800" b="1" dirty="0"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2800" i="0" dirty="0" smtClean="0">
                          <a:ea typeface="楷体_GB2312" pitchFamily="49" charset="-122"/>
                        </a:rPr>
                        <a:t>there exists polynomial    that satisfies               , then        is called zero polynomial of A </a:t>
                      </a:r>
                      <a:endParaRPr lang="zh-CN" altLang="en-US" sz="1800" i="0" dirty="0">
                        <a:solidFill>
                          <a:srgbClr val="9900CC"/>
                        </a:solidFill>
                        <a:ea typeface="楷体_GB2312" pitchFamily="49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7590" name="Text 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611981" y="1340867"/>
                      <a:ext cx="7920037" cy="164352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538" t="-1487" r="-1538" b="-7063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" name="矩形 1"/>
                    <p:cNvSpPr/>
                    <p:nvPr/>
                  </p:nvSpPr>
                  <p:spPr>
                    <a:xfrm>
                      <a:off x="7347126" y="1513466"/>
                      <a:ext cx="70795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" name="矩形 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7126" y="1513466"/>
                      <a:ext cx="707951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t="-122951" r="-71552" b="-18032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/>
                  <p:cNvSpPr/>
                  <p:nvPr/>
                </p:nvSpPr>
                <p:spPr>
                  <a:xfrm>
                    <a:off x="2007385" y="1997856"/>
                    <a:ext cx="115762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矩形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7385" y="1997856"/>
                    <a:ext cx="115762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122951" r="-6842" b="-1803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4124728" y="1997856"/>
                  <a:ext cx="7079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728" y="1997856"/>
                  <a:ext cx="707951" cy="369332"/>
                </a:xfrm>
                <a:prstGeom prst="rect">
                  <a:avLst/>
                </a:prstGeom>
                <a:blipFill>
                  <a:blip r:embed="rId14"/>
                  <a:stretch>
                    <a:fillRect t="-122951" r="-70690" b="-1803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2"/>
    </p:custDataLst>
    <p:extLst>
      <p:ext uri="{BB962C8B-B14F-4D97-AF65-F5344CB8AC3E}">
        <p14:creationId xmlns:p14="http://schemas.microsoft.com/office/powerpoint/2010/main" val="268003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C810CD-4700-41A0-B274-379FC9A29DC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 smtClean="0"/>
          </a:p>
        </p:txBody>
      </p:sp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69638" name="Rectangle 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69639" name="Text Box 9"/>
          <p:cNvSpPr txBox="1">
            <a:spLocks noChangeArrowheads="1"/>
          </p:cNvSpPr>
          <p:nvPr/>
        </p:nvSpPr>
        <p:spPr bwMode="auto">
          <a:xfrm>
            <a:off x="611188" y="549275"/>
            <a:ext cx="7993062" cy="319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solidFill>
                  <a:schemeClr val="accent2"/>
                </a:solidFill>
                <a:ea typeface="楷体_GB2312" pitchFamily="49" charset="-122"/>
              </a:rPr>
              <a:t>The way to get the minimal polynomial</a:t>
            </a:r>
            <a:endParaRPr lang="zh-CN" altLang="en-US" sz="2800" i="0" dirty="0">
              <a:ea typeface="楷体_GB2312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2800" i="0" dirty="0">
              <a:ea typeface="楷体_GB2312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2800" i="0" dirty="0">
              <a:ea typeface="楷体_GB2312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 smtClean="0">
                <a:ea typeface="楷体_GB2312" pitchFamily="49" charset="-122"/>
              </a:rPr>
              <a:t>Let m</a:t>
            </a:r>
            <a:r>
              <a:rPr lang="en-US" altLang="zh-CN" sz="2800" i="0" dirty="0" smtClean="0">
                <a:ea typeface="楷体_GB2312" pitchFamily="49" charset="-122"/>
              </a:rPr>
              <a:t>(</a:t>
            </a:r>
            <a:r>
              <a:rPr lang="en-US" altLang="zh-CN" sz="2800" dirty="0" smtClean="0">
                <a:ea typeface="楷体_GB2312" pitchFamily="49" charset="-122"/>
              </a:rPr>
              <a:t>s</a:t>
            </a:r>
            <a:r>
              <a:rPr lang="en-US" altLang="zh-CN" sz="2800" i="0" dirty="0" smtClean="0">
                <a:ea typeface="楷体_GB2312" pitchFamily="49" charset="-122"/>
              </a:rPr>
              <a:t>)</a:t>
            </a:r>
            <a:r>
              <a:rPr lang="zh-CN" altLang="en-US" sz="2800" dirty="0" smtClean="0">
                <a:ea typeface="楷体_GB2312" pitchFamily="49" charset="-122"/>
              </a:rPr>
              <a:t> </a:t>
            </a:r>
            <a:r>
              <a:rPr lang="en-US" altLang="zh-CN" sz="2800" dirty="0" smtClean="0">
                <a:ea typeface="楷体_GB2312" pitchFamily="49" charset="-122"/>
              </a:rPr>
              <a:t>be greatest common divisor of  all the entries of </a:t>
            </a:r>
            <a:r>
              <a:rPr lang="en-US" altLang="zh-CN" sz="2800" dirty="0" err="1" smtClean="0">
                <a:ea typeface="楷体_GB2312" pitchFamily="49" charset="-122"/>
              </a:rPr>
              <a:t>adj</a:t>
            </a:r>
            <a:r>
              <a:rPr lang="en-US" altLang="zh-CN" sz="2800" i="0" dirty="0" smtClean="0">
                <a:ea typeface="楷体_GB2312" pitchFamily="49" charset="-122"/>
              </a:rPr>
              <a:t>(</a:t>
            </a:r>
            <a:r>
              <a:rPr lang="en-US" altLang="zh-CN" sz="2800" dirty="0" err="1" smtClean="0">
                <a:ea typeface="楷体_GB2312" pitchFamily="49" charset="-122"/>
              </a:rPr>
              <a:t>sI</a:t>
            </a: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2800" dirty="0" smtClean="0">
                <a:ea typeface="楷体_GB2312" pitchFamily="49" charset="-122"/>
              </a:rPr>
              <a:t>A</a:t>
            </a:r>
            <a:r>
              <a:rPr lang="en-US" altLang="zh-CN" sz="2800" i="0" dirty="0" smtClean="0">
                <a:ea typeface="楷体_GB2312" pitchFamily="49" charset="-122"/>
              </a:rPr>
              <a:t>), t</a:t>
            </a:r>
            <a:r>
              <a:rPr lang="en-US" altLang="zh-CN" sz="2800" dirty="0" smtClean="0">
                <a:ea typeface="楷体_GB2312" pitchFamily="49" charset="-122"/>
              </a:rPr>
              <a:t>hen </a:t>
            </a:r>
            <a:r>
              <a:rPr lang="zh-CN" altLang="en-US" sz="2800" i="0" dirty="0" smtClean="0">
                <a:ea typeface="楷体_GB2312" pitchFamily="49" charset="-122"/>
              </a:rPr>
              <a:t>         </a:t>
            </a:r>
            <a:r>
              <a:rPr lang="en-US" altLang="zh-CN" sz="2800" i="0" dirty="0" smtClean="0">
                <a:ea typeface="楷体_GB2312" pitchFamily="49" charset="-122"/>
              </a:rPr>
              <a:t>is the minimal polynomial of </a:t>
            </a:r>
            <a:r>
              <a:rPr lang="en-US" altLang="zh-CN" sz="2800" dirty="0" smtClean="0">
                <a:ea typeface="楷体_GB2312" pitchFamily="49" charset="-122"/>
              </a:rPr>
              <a:t>A.</a:t>
            </a:r>
            <a:endParaRPr lang="zh-CN" altLang="en-US" sz="2800" i="0" dirty="0">
              <a:ea typeface="楷体_GB2312" pitchFamily="49" charset="-122"/>
            </a:endParaRPr>
          </a:p>
        </p:txBody>
      </p:sp>
      <p:sp>
        <p:nvSpPr>
          <p:cNvPr id="69640" name="Rectangle 11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aphicFrame>
        <p:nvGraphicFramePr>
          <p:cNvPr id="69641" name="Object 10"/>
          <p:cNvGraphicFramePr>
            <a:graphicFrameLocks noChangeAspect="1"/>
          </p:cNvGraphicFramePr>
          <p:nvPr/>
        </p:nvGraphicFramePr>
        <p:xfrm>
          <a:off x="2108200" y="1171575"/>
          <a:ext cx="47688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0" name="Equation" r:id="rId5" imgW="2400300" imgH="444500" progId="Equation.DSMT4">
                  <p:embed/>
                </p:oleObj>
              </mc:Choice>
              <mc:Fallback>
                <p:oleObj name="Equation" r:id="rId5" imgW="2400300" imgH="444500" progId="Equation.DSMT4">
                  <p:embed/>
                  <p:pic>
                    <p:nvPicPr>
                      <p:cNvPr id="6964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1171575"/>
                        <a:ext cx="47688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2" name="Rectangle 13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aphicFrame>
        <p:nvGraphicFramePr>
          <p:cNvPr id="696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22162"/>
              </p:ext>
            </p:extLst>
          </p:nvPr>
        </p:nvGraphicFramePr>
        <p:xfrm>
          <a:off x="3419872" y="2513765"/>
          <a:ext cx="7048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1" name="Equation" r:id="rId7" imgW="355446" imgH="418918" progId="Equation.DSMT4">
                  <p:embed/>
                </p:oleObj>
              </mc:Choice>
              <mc:Fallback>
                <p:oleObj name="Equation" r:id="rId7" imgW="355446" imgH="418918" progId="Equation.DSMT4">
                  <p:embed/>
                  <p:pic>
                    <p:nvPicPr>
                      <p:cNvPr id="696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513765"/>
                        <a:ext cx="7048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4" name="Text Box 14"/>
          <p:cNvSpPr txBox="1">
            <a:spLocks noChangeArrowheads="1"/>
          </p:cNvSpPr>
          <p:nvPr/>
        </p:nvSpPr>
        <p:spPr bwMode="auto">
          <a:xfrm>
            <a:off x="819944" y="4172704"/>
            <a:ext cx="800052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zh-CN" sz="2800" i="0" dirty="0" smtClean="0">
                <a:solidFill>
                  <a:srgbClr val="9900CC"/>
                </a:solidFill>
                <a:ea typeface="楷体_GB2312" pitchFamily="49" charset="-122"/>
              </a:rPr>
              <a:t>Remark</a:t>
            </a:r>
            <a:r>
              <a:rPr lang="en-US" altLang="zh-CN" sz="2800" dirty="0" smtClean="0">
                <a:solidFill>
                  <a:srgbClr val="9900CC"/>
                </a:solidFill>
                <a:ea typeface="楷体_GB2312" pitchFamily="49" charset="-122"/>
              </a:rPr>
              <a:t>: </a:t>
            </a:r>
            <a:r>
              <a:rPr lang="en-US" altLang="zh-CN" sz="2800" dirty="0" smtClean="0">
                <a:ea typeface="楷体_GB2312" pitchFamily="49" charset="-122"/>
              </a:rPr>
              <a:t>the </a:t>
            </a:r>
            <a:r>
              <a:rPr lang="en-US" altLang="zh-CN" sz="2800" dirty="0">
                <a:ea typeface="楷体_GB2312" pitchFamily="49" charset="-122"/>
              </a:rPr>
              <a:t>minimal polynomial of </a:t>
            </a:r>
            <a:r>
              <a:rPr lang="en-US" altLang="zh-CN" sz="2800" dirty="0" smtClean="0">
                <a:ea typeface="楷体_GB2312" pitchFamily="49" charset="-122"/>
              </a:rPr>
              <a:t>A </a:t>
            </a:r>
            <a:r>
              <a:rPr lang="en-US" altLang="zh-CN" sz="2800" i="0" dirty="0" smtClean="0">
                <a:solidFill>
                  <a:srgbClr val="9900CC"/>
                </a:solidFill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is </a:t>
            </a:r>
            <a:r>
              <a:rPr lang="en-US" altLang="zh-CN" sz="2800" dirty="0" smtClean="0">
                <a:ea typeface="楷体_GB2312" pitchFamily="49" charset="-122"/>
              </a:rPr>
              <a:t> the least common denominator of </a:t>
            </a:r>
            <a:r>
              <a:rPr lang="en-US" altLang="zh-CN" sz="2800" dirty="0">
                <a:ea typeface="楷体_GB2312" pitchFamily="49" charset="-122"/>
              </a:rPr>
              <a:t>all the entries of </a:t>
            </a:r>
            <a:r>
              <a:rPr lang="en-US" altLang="zh-CN" sz="2800" dirty="0">
                <a:solidFill>
                  <a:srgbClr val="9900CC"/>
                </a:solidFill>
                <a:ea typeface="楷体_GB2312" pitchFamily="49" charset="-122"/>
              </a:rPr>
              <a:t>(</a:t>
            </a:r>
            <a:r>
              <a:rPr lang="en-US" altLang="zh-CN" sz="2800" dirty="0" err="1">
                <a:solidFill>
                  <a:srgbClr val="9900CC"/>
                </a:solidFill>
                <a:ea typeface="楷体_GB2312" pitchFamily="49" charset="-122"/>
              </a:rPr>
              <a:t>sI</a:t>
            </a:r>
            <a:r>
              <a:rPr lang="en-US" altLang="zh-CN" sz="2800" dirty="0">
                <a:solidFill>
                  <a:srgbClr val="9900CC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en-US" altLang="zh-CN" sz="2800" dirty="0">
                <a:solidFill>
                  <a:srgbClr val="9900CC"/>
                </a:solidFill>
                <a:ea typeface="楷体_GB2312" pitchFamily="49" charset="-122"/>
              </a:rPr>
              <a:t>A)</a:t>
            </a:r>
            <a:r>
              <a:rPr lang="en-US" altLang="zh-CN" sz="2800" baseline="30000" dirty="0">
                <a:solidFill>
                  <a:srgbClr val="9900CC"/>
                </a:solidFill>
                <a:ea typeface="楷体_GB2312" pitchFamily="49" charset="-122"/>
              </a:rPr>
              <a:t>-1</a:t>
            </a:r>
            <a:r>
              <a:rPr lang="en-US" altLang="zh-CN" sz="2800" i="0" dirty="0" smtClean="0">
                <a:solidFill>
                  <a:srgbClr val="9900CC"/>
                </a:solidFill>
                <a:ea typeface="楷体_GB2312" pitchFamily="49" charset="-122"/>
              </a:rPr>
              <a:t> .</a:t>
            </a:r>
            <a:endParaRPr lang="zh-CN" altLang="en-US" sz="2800" i="0" dirty="0">
              <a:solidFill>
                <a:srgbClr val="9900CC"/>
              </a:solidFill>
              <a:ea typeface="楷体_GB2312" pitchFamily="49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5341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First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36EF8072-B309-4575-ACCA-ECCF7A9DD08F}"/>
              </a:ext>
            </a:extLst>
          </p:cNvPr>
          <p:cNvGrpSpPr/>
          <p:nvPr/>
        </p:nvGrpSpPr>
        <p:grpSpPr>
          <a:xfrm>
            <a:off x="827584" y="1337394"/>
            <a:ext cx="7169164" cy="1416050"/>
            <a:chOff x="827584" y="1337394"/>
            <a:chExt cx="7169164" cy="1416050"/>
          </a:xfrm>
        </p:grpSpPr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827584" y="1546378"/>
              <a:ext cx="7169164" cy="423863"/>
              <a:chOff x="569" y="1300"/>
              <a:chExt cx="4516" cy="267"/>
            </a:xfrm>
          </p:grpSpPr>
          <p:sp>
            <p:nvSpPr>
              <p:cNvPr id="10" name="Text Box 52"/>
              <p:cNvSpPr txBox="1">
                <a:spLocks noChangeArrowheads="1"/>
              </p:cNvSpPr>
              <p:nvPr/>
            </p:nvSpPr>
            <p:spPr bwMode="auto">
              <a:xfrm>
                <a:off x="569" y="1300"/>
                <a:ext cx="81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zh-CN" alt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</a:p>
            </p:txBody>
          </p:sp>
          <p:sp>
            <p:nvSpPr>
              <p:cNvPr id="11" name="Text Box 53"/>
              <p:cNvSpPr txBox="1">
                <a:spLocks noChangeArrowheads="1"/>
              </p:cNvSpPr>
              <p:nvPr/>
            </p:nvSpPr>
            <p:spPr bwMode="auto">
              <a:xfrm>
                <a:off x="3125" y="1334"/>
                <a:ext cx="196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Try to determine the stability</a:t>
                </a:r>
                <a:endParaRPr lang="zh-CN" altLang="en-US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8" name="Object 10">
              <a:extLst>
                <a:ext uri="{FF2B5EF4-FFF2-40B4-BE49-F238E27FC236}">
                  <a16:creationId xmlns:a16="http://schemas.microsoft.com/office/drawing/2014/main" xmlns="" id="{66CDC9C1-1DCE-49BA-9B44-3D6ACDB2E4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5015802"/>
                </p:ext>
              </p:extLst>
            </p:nvPr>
          </p:nvGraphicFramePr>
          <p:xfrm>
            <a:off x="2325688" y="1337394"/>
            <a:ext cx="2246312" cy="1416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27" name="Equation" r:id="rId4" imgW="1129810" imgH="710891" progId="Equation.DSMT4">
                    <p:embed/>
                  </p:oleObj>
                </mc:Choice>
                <mc:Fallback>
                  <p:oleObj name="Equation" r:id="rId4" imgW="1129810" imgH="710891" progId="Equation.DSMT4">
                    <p:embed/>
                    <p:pic>
                      <p:nvPicPr>
                        <p:cNvPr id="71689" name="Object 10">
                          <a:extLst>
                            <a:ext uri="{FF2B5EF4-FFF2-40B4-BE49-F238E27FC236}">
                              <a16:creationId xmlns:a16="http://schemas.microsoft.com/office/drawing/2014/main" xmlns="" id="{49E2593F-5E14-4056-855A-26E8AA9046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5688" y="1337394"/>
                          <a:ext cx="2246312" cy="1416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5">
            <a:extLst>
              <a:ext uri="{FF2B5EF4-FFF2-40B4-BE49-F238E27FC236}">
                <a16:creationId xmlns:a16="http://schemas.microsoft.com/office/drawing/2014/main" xmlns="" id="{13212956-CDDF-4EF1-BD46-F6F5C1342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547369"/>
              </p:ext>
            </p:extLst>
          </p:nvPr>
        </p:nvGraphicFramePr>
        <p:xfrm>
          <a:off x="1109663" y="2785735"/>
          <a:ext cx="34623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28" name="Equation" r:id="rId6" imgW="1574800" imgH="228600" progId="Equation.DSMT4">
                  <p:embed/>
                </p:oleObj>
              </mc:Choice>
              <mc:Fallback>
                <p:oleObj name="Equation" r:id="rId6" imgW="1574800" imgH="228600" progId="Equation.DSMT4">
                  <p:embed/>
                  <p:pic>
                    <p:nvPicPr>
                      <p:cNvPr id="1065999" name="Object 15">
                        <a:extLst>
                          <a:ext uri="{FF2B5EF4-FFF2-40B4-BE49-F238E27FC236}">
                            <a16:creationId xmlns:a16="http://schemas.microsoft.com/office/drawing/2014/main" xmlns="" id="{998C0A1D-BF4B-4F63-91A6-8F27632C58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2785735"/>
                        <a:ext cx="34623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9">
            <a:extLst>
              <a:ext uri="{FF2B5EF4-FFF2-40B4-BE49-F238E27FC236}">
                <a16:creationId xmlns:a16="http://schemas.microsoft.com/office/drawing/2014/main" xmlns="" id="{545D7D40-EA83-4D90-B17F-F3D596498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637279"/>
              </p:ext>
            </p:extLst>
          </p:nvPr>
        </p:nvGraphicFramePr>
        <p:xfrm>
          <a:off x="5270786" y="2806277"/>
          <a:ext cx="27924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29" name="Equation" r:id="rId8" imgW="1270000" imgH="228600" progId="Equation.DSMT4">
                  <p:embed/>
                </p:oleObj>
              </mc:Choice>
              <mc:Fallback>
                <p:oleObj name="Equation" r:id="rId8" imgW="1270000" imgH="228600" progId="Equation.DSMT4">
                  <p:embed/>
                  <p:pic>
                    <p:nvPicPr>
                      <p:cNvPr id="1066003" name="Object 19">
                        <a:extLst>
                          <a:ext uri="{FF2B5EF4-FFF2-40B4-BE49-F238E27FC236}">
                            <a16:creationId xmlns:a16="http://schemas.microsoft.com/office/drawing/2014/main" xmlns="" id="{37411AF4-5CB4-4DF6-B36B-13673E2AF4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786" y="2806277"/>
                        <a:ext cx="27924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>
            <a:extLst>
              <a:ext uri="{FF2B5EF4-FFF2-40B4-BE49-F238E27FC236}">
                <a16:creationId xmlns:a16="http://schemas.microsoft.com/office/drawing/2014/main" xmlns="" id="{E1118BAE-05C4-4CA3-BD8B-0315D89F1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102399"/>
              </p:ext>
            </p:extLst>
          </p:nvPr>
        </p:nvGraphicFramePr>
        <p:xfrm>
          <a:off x="866801" y="3481289"/>
          <a:ext cx="7597775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0" name="Equation" r:id="rId10" imgW="3797300" imgH="1447800" progId="Equation.DSMT4">
                  <p:embed/>
                </p:oleObj>
              </mc:Choice>
              <mc:Fallback>
                <p:oleObj name="Equation" r:id="rId10" imgW="3797300" imgH="1447800" progId="Equation.DSMT4">
                  <p:embed/>
                  <p:pic>
                    <p:nvPicPr>
                      <p:cNvPr id="73736" name="Object 9">
                        <a:extLst>
                          <a:ext uri="{FF2B5EF4-FFF2-40B4-BE49-F238E27FC236}">
                            <a16:creationId xmlns:a16="http://schemas.microsoft.com/office/drawing/2014/main" xmlns="" id="{06CA7163-AB0B-4928-9411-7E11870A17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801" y="3481289"/>
                        <a:ext cx="7597775" cy="289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AB95469-BEA6-411C-9760-FBD4EF3B4A4A}"/>
              </a:ext>
            </a:extLst>
          </p:cNvPr>
          <p:cNvSpPr/>
          <p:nvPr/>
        </p:nvSpPr>
        <p:spPr>
          <a:xfrm>
            <a:off x="5950289" y="5386207"/>
            <a:ext cx="1561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solidFill>
                  <a:srgbClr val="99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solidFill>
                  <a:srgbClr val="99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99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99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)=</a:t>
            </a:r>
            <a:r>
              <a:rPr lang="en-US" altLang="zh-CN" sz="2400" b="1" i="1" dirty="0">
                <a:solidFill>
                  <a:srgbClr val="99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99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99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9900CC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+1)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53">
            <a:extLst>
              <a:ext uri="{FF2B5EF4-FFF2-40B4-BE49-F238E27FC236}">
                <a16:creationId xmlns:a16="http://schemas.microsoft.com/office/drawing/2014/main" xmlns="" id="{058544F4-EE3A-4DF9-AF8C-EFE6A0160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70" y="6343879"/>
            <a:ext cx="2300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Lyapunov stable.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7134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Outlines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79512" y="1628800"/>
            <a:ext cx="8229600" cy="2664296"/>
          </a:xfrm>
        </p:spPr>
        <p:txBody>
          <a:bodyPr>
            <a:noAutofit/>
          </a:bodyPr>
          <a:lstStyle/>
          <a:p>
            <a:pPr lvl="2" algn="just">
              <a:spcBef>
                <a:spcPct val="60000"/>
              </a:spcBef>
            </a:pP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Lyapunov Stability</a:t>
            </a:r>
          </a:p>
          <a:p>
            <a:pPr lvl="2" algn="just">
              <a:spcBef>
                <a:spcPct val="60000"/>
              </a:spcBef>
            </a:pP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Lyapunov first method</a:t>
            </a:r>
          </a:p>
          <a:p>
            <a:pPr lvl="2" algn="just">
              <a:spcBef>
                <a:spcPct val="60000"/>
              </a:spcBef>
            </a:pP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  <a:p>
            <a:pPr lvl="2" algn="just">
              <a:spcBef>
                <a:spcPct val="60000"/>
              </a:spcBef>
            </a:pP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Lyapunov second method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12776"/>
            <a:ext cx="237267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3120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98"/>
    </mc:Choice>
    <mc:Fallback>
      <p:transition spd="slow" advTm="100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First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32F3CFF9-5664-45A3-B059-F1BBCB26DDBE}"/>
              </a:ext>
            </a:extLst>
          </p:cNvPr>
          <p:cNvGrpSpPr/>
          <p:nvPr/>
        </p:nvGrpSpPr>
        <p:grpSpPr>
          <a:xfrm>
            <a:off x="730009" y="3842464"/>
            <a:ext cx="7683981" cy="1292662"/>
            <a:chOff x="730009" y="3842464"/>
            <a:chExt cx="7683981" cy="129266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D8D697DF-858F-46AD-9E74-FCB849065A30}"/>
                </a:ext>
              </a:extLst>
            </p:cNvPr>
            <p:cNvGrpSpPr/>
            <p:nvPr/>
          </p:nvGrpSpPr>
          <p:grpSpPr>
            <a:xfrm>
              <a:off x="730009" y="3842464"/>
              <a:ext cx="7683981" cy="738664"/>
              <a:chOff x="664359" y="3129337"/>
              <a:chExt cx="6152238" cy="738664"/>
            </a:xfrm>
          </p:grpSpPr>
          <p:sp>
            <p:nvSpPr>
              <p:cNvPr id="12" name="Text Box 53">
                <a:extLst>
                  <a:ext uri="{FF2B5EF4-FFF2-40B4-BE49-F238E27FC236}">
                    <a16:creationId xmlns:a16="http://schemas.microsoft.com/office/drawing/2014/main" xmlns="" id="{4298032D-A101-4D48-A34A-327AD55B0B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4359" y="3129337"/>
                <a:ext cx="106347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 3:</a:t>
                </a:r>
              </a:p>
            </p:txBody>
          </p:sp>
          <p:sp>
            <p:nvSpPr>
              <p:cNvPr id="14" name="Text Box 53">
                <a:extLst>
                  <a:ext uri="{FF2B5EF4-FFF2-40B4-BE49-F238E27FC236}">
                    <a16:creationId xmlns:a16="http://schemas.microsoft.com/office/drawing/2014/main" xmlns="" id="{70E0507B-F7DB-4300-9A2C-2BF0F22D71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496" y="3498669"/>
                <a:ext cx="613010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sufficient and necessary condition of LTI system</a:t>
                </a:r>
                <a:r>
                  <a:rPr lang="en-US" altLang="zh-CN" b="1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being BIBO stable is </a:t>
                </a:r>
              </a:p>
            </p:txBody>
          </p:sp>
        </p:grpSp>
        <p:sp>
          <p:nvSpPr>
            <p:cNvPr id="17" name="Text Box 53">
              <a:extLst>
                <a:ext uri="{FF2B5EF4-FFF2-40B4-BE49-F238E27FC236}">
                  <a16:creationId xmlns:a16="http://schemas.microsoft.com/office/drawing/2014/main" xmlns="" id="{34D52155-A4D4-4902-A5C1-ED1FD485C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658" y="4765794"/>
              <a:ext cx="719871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poles of TF are located in left part of S domain.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C3CACBD-ACCF-40B8-8ED4-81E0EE598497}"/>
              </a:ext>
            </a:extLst>
          </p:cNvPr>
          <p:cNvGrpSpPr/>
          <p:nvPr/>
        </p:nvGrpSpPr>
        <p:grpSpPr>
          <a:xfrm>
            <a:off x="457200" y="1392992"/>
            <a:ext cx="6589092" cy="1883988"/>
            <a:chOff x="569522" y="3129337"/>
            <a:chExt cx="6589092" cy="1883988"/>
          </a:xfrm>
        </p:grpSpPr>
        <p:graphicFrame>
          <p:nvGraphicFramePr>
            <p:cNvPr id="19" name="Object 37">
              <a:extLst>
                <a:ext uri="{FF2B5EF4-FFF2-40B4-BE49-F238E27FC236}">
                  <a16:creationId xmlns:a16="http://schemas.microsoft.com/office/drawing/2014/main" xmlns="" id="{97426269-1AF9-4AF6-A58B-39A9D38A06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6370942"/>
                </p:ext>
              </p:extLst>
            </p:nvPr>
          </p:nvGraphicFramePr>
          <p:xfrm>
            <a:off x="2267744" y="3498669"/>
            <a:ext cx="3527425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13" name="Equation" r:id="rId4" imgW="1600200" imgH="228600" progId="Equation.DSMT4">
                    <p:embed/>
                  </p:oleObj>
                </mc:Choice>
                <mc:Fallback>
                  <p:oleObj name="Equation" r:id="rId4" imgW="1600200" imgH="228600" progId="Equation.DSMT4">
                    <p:embed/>
                    <p:pic>
                      <p:nvPicPr>
                        <p:cNvPr id="18" name="Object 37">
                          <a:extLst>
                            <a:ext uri="{FF2B5EF4-FFF2-40B4-BE49-F238E27FC236}">
                              <a16:creationId xmlns:a16="http://schemas.microsoft.com/office/drawing/2014/main" xmlns="" id="{5F1A19E2-A3D9-4A90-ABC5-809ECAE5CC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7744" y="3498669"/>
                          <a:ext cx="3527425" cy="504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53">
              <a:extLst>
                <a:ext uri="{FF2B5EF4-FFF2-40B4-BE49-F238E27FC236}">
                  <a16:creationId xmlns:a16="http://schemas.microsoft.com/office/drawing/2014/main" xmlns="" id="{CAF5381E-D148-40B8-B0BA-C94CFFB1F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359" y="3129337"/>
              <a:ext cx="132824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Theorem 2:</a:t>
              </a:r>
            </a:p>
          </p:txBody>
        </p:sp>
        <p:sp>
          <p:nvSpPr>
            <p:cNvPr id="21" name="Text Box 53">
              <a:extLst>
                <a:ext uri="{FF2B5EF4-FFF2-40B4-BE49-F238E27FC236}">
                  <a16:creationId xmlns:a16="http://schemas.microsoft.com/office/drawing/2014/main" xmlns="" id="{5A6AB14C-61D3-4FB4-9691-F8E1E9C75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522" y="3534856"/>
              <a:ext cx="16982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 LTI system</a:t>
              </a:r>
            </a:p>
          </p:txBody>
        </p:sp>
        <p:sp>
          <p:nvSpPr>
            <p:cNvPr id="22" name="Text Box 53">
              <a:extLst>
                <a:ext uri="{FF2B5EF4-FFF2-40B4-BE49-F238E27FC236}">
                  <a16:creationId xmlns:a16="http://schemas.microsoft.com/office/drawing/2014/main" xmlns="" id="{39B8BB4D-1FC4-4C2C-B30F-8F275CFB1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2079" y="3970813"/>
              <a:ext cx="630653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sufficient and necessary condition of equilibrium </a:t>
              </a:r>
              <a:r>
                <a:rPr lang="en-US" altLang="zh-CN" b="1" i="1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="1" baseline="-250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b="1" baseline="-25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being</a:t>
              </a:r>
            </a:p>
            <a:p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asymptotically Lyapunov stable is </a:t>
              </a:r>
            </a:p>
          </p:txBody>
        </p:sp>
        <p:graphicFrame>
          <p:nvGraphicFramePr>
            <p:cNvPr id="23" name="Object 37">
              <a:extLst>
                <a:ext uri="{FF2B5EF4-FFF2-40B4-BE49-F238E27FC236}">
                  <a16:creationId xmlns:a16="http://schemas.microsoft.com/office/drawing/2014/main" xmlns="" id="{156DB1ED-DBD0-4F40-8122-C23DE28038E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2863364"/>
                </p:ext>
              </p:extLst>
            </p:nvPr>
          </p:nvGraphicFramePr>
          <p:xfrm>
            <a:off x="2825750" y="4564063"/>
            <a:ext cx="2044700" cy="44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14" name="Equation" r:id="rId6" imgW="927000" imgH="203040" progId="Equation.DSMT4">
                    <p:embed/>
                  </p:oleObj>
                </mc:Choice>
                <mc:Fallback>
                  <p:oleObj name="Equation" r:id="rId6" imgW="927000" imgH="203040" progId="Equation.DSMT4">
                    <p:embed/>
                    <p:pic>
                      <p:nvPicPr>
                        <p:cNvPr id="22" name="Object 37">
                          <a:extLst>
                            <a:ext uri="{FF2B5EF4-FFF2-40B4-BE49-F238E27FC236}">
                              <a16:creationId xmlns:a16="http://schemas.microsoft.com/office/drawing/2014/main" xmlns="" id="{B6D5EA6F-C8D9-4855-BD38-1BDCB56FC0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5750" y="4564063"/>
                          <a:ext cx="2044700" cy="44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394842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First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DAA0B0C9-1C84-4B72-BBE9-18AF73ADD6E7}"/>
              </a:ext>
            </a:extLst>
          </p:cNvPr>
          <p:cNvGrpSpPr/>
          <p:nvPr/>
        </p:nvGrpSpPr>
        <p:grpSpPr>
          <a:xfrm>
            <a:off x="827584" y="1406244"/>
            <a:ext cx="7169164" cy="1427163"/>
            <a:chOff x="827584" y="1406244"/>
            <a:chExt cx="7169164" cy="1427163"/>
          </a:xfrm>
        </p:grpSpPr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827584" y="1546378"/>
              <a:ext cx="7169164" cy="423863"/>
              <a:chOff x="569" y="1300"/>
              <a:chExt cx="4516" cy="267"/>
            </a:xfrm>
          </p:grpSpPr>
          <p:sp>
            <p:nvSpPr>
              <p:cNvPr id="10" name="Text Box 52"/>
              <p:cNvSpPr txBox="1">
                <a:spLocks noChangeArrowheads="1"/>
              </p:cNvSpPr>
              <p:nvPr/>
            </p:nvSpPr>
            <p:spPr bwMode="auto">
              <a:xfrm>
                <a:off x="569" y="1300"/>
                <a:ext cx="81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zh-CN" alt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</a:p>
            </p:txBody>
          </p:sp>
          <p:sp>
            <p:nvSpPr>
              <p:cNvPr id="11" name="Text Box 53"/>
              <p:cNvSpPr txBox="1">
                <a:spLocks noChangeArrowheads="1"/>
              </p:cNvSpPr>
              <p:nvPr/>
            </p:nvSpPr>
            <p:spPr bwMode="auto">
              <a:xfrm>
                <a:off x="3125" y="1334"/>
                <a:ext cx="196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Try to determine the stability</a:t>
                </a:r>
                <a:endParaRPr lang="zh-CN" altLang="en-US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5" name="Object 8">
              <a:extLst>
                <a:ext uri="{FF2B5EF4-FFF2-40B4-BE49-F238E27FC236}">
                  <a16:creationId xmlns:a16="http://schemas.microsoft.com/office/drawing/2014/main" xmlns="" id="{EC28FB67-5DB3-463D-AE12-2453CC1C98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8710574"/>
                </p:ext>
              </p:extLst>
            </p:nvPr>
          </p:nvGraphicFramePr>
          <p:xfrm>
            <a:off x="1915029" y="1406244"/>
            <a:ext cx="2741613" cy="1427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28" name="Equation" r:id="rId4" imgW="1371600" imgH="711200" progId="Equation.DSMT4">
                    <p:embed/>
                  </p:oleObj>
                </mc:Choice>
                <mc:Fallback>
                  <p:oleObj name="Equation" r:id="rId4" imgW="1371600" imgH="711200" progId="Equation.DSMT4">
                    <p:embed/>
                    <p:pic>
                      <p:nvPicPr>
                        <p:cNvPr id="75783" name="Object 8">
                          <a:extLst>
                            <a:ext uri="{FF2B5EF4-FFF2-40B4-BE49-F238E27FC236}">
                              <a16:creationId xmlns:a16="http://schemas.microsoft.com/office/drawing/2014/main" xmlns="" id="{D0F0A3FD-45FF-471C-8681-18FAE1577A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029" y="1406244"/>
                          <a:ext cx="2741613" cy="1427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11">
            <a:extLst>
              <a:ext uri="{FF2B5EF4-FFF2-40B4-BE49-F238E27FC236}">
                <a16:creationId xmlns:a16="http://schemas.microsoft.com/office/drawing/2014/main" xmlns="" id="{93772A55-4D21-4569-8EE2-1A480BAFDD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640258"/>
              </p:ext>
            </p:extLst>
          </p:nvPr>
        </p:nvGraphicFramePr>
        <p:xfrm>
          <a:off x="1095375" y="3429000"/>
          <a:ext cx="6953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9" name="Equation" r:id="rId6" imgW="3479800" imgH="228600" progId="Equation.DSMT4">
                  <p:embed/>
                </p:oleObj>
              </mc:Choice>
              <mc:Fallback>
                <p:oleObj name="Equation" r:id="rId6" imgW="3479800" imgH="228600" progId="Equation.DSMT4">
                  <p:embed/>
                  <p:pic>
                    <p:nvPicPr>
                      <p:cNvPr id="1067019" name="Object 11">
                        <a:extLst>
                          <a:ext uri="{FF2B5EF4-FFF2-40B4-BE49-F238E27FC236}">
                            <a16:creationId xmlns:a16="http://schemas.microsoft.com/office/drawing/2014/main" xmlns="" id="{4BC1645F-A158-489E-B53A-15F247BD2E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429000"/>
                        <a:ext cx="69532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4">
            <a:extLst>
              <a:ext uri="{FF2B5EF4-FFF2-40B4-BE49-F238E27FC236}">
                <a16:creationId xmlns:a16="http://schemas.microsoft.com/office/drawing/2014/main" xmlns="" id="{DCC2033D-FD43-41C6-8818-D5C1982F08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795053"/>
              </p:ext>
            </p:extLst>
          </p:nvPr>
        </p:nvGraphicFramePr>
        <p:xfrm>
          <a:off x="3824287" y="4076700"/>
          <a:ext cx="350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0" name="Equation" r:id="rId8" imgW="1752600" imgH="228600" progId="Equation.DSMT4">
                  <p:embed/>
                </p:oleObj>
              </mc:Choice>
              <mc:Fallback>
                <p:oleObj name="Equation" r:id="rId8" imgW="1752600" imgH="228600" progId="Equation.DSMT4">
                  <p:embed/>
                  <p:pic>
                    <p:nvPicPr>
                      <p:cNvPr id="1067022" name="Object 14">
                        <a:extLst>
                          <a:ext uri="{FF2B5EF4-FFF2-40B4-BE49-F238E27FC236}">
                            <a16:creationId xmlns:a16="http://schemas.microsoft.com/office/drawing/2014/main" xmlns="" id="{67C5EE7F-69AF-4264-BFAF-4D31DA3596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7" y="4076700"/>
                        <a:ext cx="3505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4444D37-9590-4DC7-95C2-9B4C9F5DC1D1}"/>
              </a:ext>
            </a:extLst>
          </p:cNvPr>
          <p:cNvSpPr/>
          <p:nvPr/>
        </p:nvSpPr>
        <p:spPr>
          <a:xfrm>
            <a:off x="1884985" y="4946015"/>
            <a:ext cx="4482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=0 is asymptotically Lyapunov stable.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6249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First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AB792AFF-2320-4BFF-AD19-35270A751437}"/>
              </a:ext>
            </a:extLst>
          </p:cNvPr>
          <p:cNvGrpSpPr/>
          <p:nvPr/>
        </p:nvGrpSpPr>
        <p:grpSpPr>
          <a:xfrm>
            <a:off x="827584" y="1320801"/>
            <a:ext cx="5969799" cy="1271742"/>
            <a:chOff x="827584" y="1320801"/>
            <a:chExt cx="5969799" cy="1271742"/>
          </a:xfrm>
        </p:grpSpPr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827584" y="1546379"/>
              <a:ext cx="3144844" cy="1046164"/>
              <a:chOff x="569" y="1300"/>
              <a:chExt cx="1981" cy="659"/>
            </a:xfrm>
          </p:grpSpPr>
          <p:sp>
            <p:nvSpPr>
              <p:cNvPr id="10" name="Text Box 52"/>
              <p:cNvSpPr txBox="1">
                <a:spLocks noChangeArrowheads="1"/>
              </p:cNvSpPr>
              <p:nvPr/>
            </p:nvSpPr>
            <p:spPr bwMode="auto">
              <a:xfrm>
                <a:off x="569" y="1300"/>
                <a:ext cx="81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zh-CN" alt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</a:p>
            </p:txBody>
          </p:sp>
          <p:sp>
            <p:nvSpPr>
              <p:cNvPr id="11" name="Text Box 53"/>
              <p:cNvSpPr txBox="1">
                <a:spLocks noChangeArrowheads="1"/>
              </p:cNvSpPr>
              <p:nvPr/>
            </p:nvSpPr>
            <p:spPr bwMode="auto">
              <a:xfrm>
                <a:off x="590" y="1726"/>
                <a:ext cx="1960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Try to determine the stability</a:t>
                </a:r>
                <a:endParaRPr lang="zh-CN" altLang="en-US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2" name="Object 6">
              <a:extLst>
                <a:ext uri="{FF2B5EF4-FFF2-40B4-BE49-F238E27FC236}">
                  <a16:creationId xmlns:a16="http://schemas.microsoft.com/office/drawing/2014/main" xmlns="" id="{E0C0FA2A-27F0-4914-B00E-A404991E70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6016951"/>
                </p:ext>
              </p:extLst>
            </p:nvPr>
          </p:nvGraphicFramePr>
          <p:xfrm>
            <a:off x="2116637" y="1320801"/>
            <a:ext cx="2551112" cy="806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78" name="Equation" r:id="rId4" imgW="1447560" imgH="457200" progId="Equation.DSMT4">
                    <p:embed/>
                  </p:oleObj>
                </mc:Choice>
                <mc:Fallback>
                  <p:oleObj name="Equation" r:id="rId4" imgW="1447560" imgH="457200" progId="Equation.DSMT4">
                    <p:embed/>
                    <p:pic>
                      <p:nvPicPr>
                        <p:cNvPr id="290822" name="Object 6">
                          <a:extLst>
                            <a:ext uri="{FF2B5EF4-FFF2-40B4-BE49-F238E27FC236}">
                              <a16:creationId xmlns:a16="http://schemas.microsoft.com/office/drawing/2014/main" xmlns="" id="{7148F328-7CAE-4C82-9F6F-3701D89B5D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6637" y="1320801"/>
                          <a:ext cx="2551112" cy="806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7">
              <a:extLst>
                <a:ext uri="{FF2B5EF4-FFF2-40B4-BE49-F238E27FC236}">
                  <a16:creationId xmlns:a16="http://schemas.microsoft.com/office/drawing/2014/main" xmlns="" id="{EEDA1C78-0CE9-4182-97BC-71120AAA767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6288679"/>
                </p:ext>
              </p:extLst>
            </p:nvPr>
          </p:nvGraphicFramePr>
          <p:xfrm>
            <a:off x="5116221" y="1443832"/>
            <a:ext cx="1681162" cy="560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79" name="Equation" r:id="rId6" imgW="761760" imgH="253800" progId="Equation.DSMT4">
                    <p:embed/>
                  </p:oleObj>
                </mc:Choice>
                <mc:Fallback>
                  <p:oleObj name="Equation" r:id="rId6" imgW="761760" imgH="253800" progId="Equation.DSMT4">
                    <p:embed/>
                    <p:pic>
                      <p:nvPicPr>
                        <p:cNvPr id="290823" name="Object 7">
                          <a:extLst>
                            <a:ext uri="{FF2B5EF4-FFF2-40B4-BE49-F238E27FC236}">
                              <a16:creationId xmlns:a16="http://schemas.microsoft.com/office/drawing/2014/main" xmlns="" id="{44AD784E-7801-4CE6-9CE8-9C7AE560CE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221" y="1443832"/>
                          <a:ext cx="1681162" cy="560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xmlns="" id="{A8C74424-6B82-4352-8245-4C59CF8978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247506"/>
              </p:ext>
            </p:extLst>
          </p:nvPr>
        </p:nvGraphicFramePr>
        <p:xfrm>
          <a:off x="1691680" y="2898931"/>
          <a:ext cx="272573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0" name="Equation" r:id="rId8" imgW="1625400" imgH="203040" progId="Equation.DSMT4">
                  <p:embed/>
                </p:oleObj>
              </mc:Choice>
              <mc:Fallback>
                <p:oleObj name="Equation" r:id="rId8" imgW="1625400" imgH="203040" progId="Equation.DSMT4">
                  <p:embed/>
                  <p:pic>
                    <p:nvPicPr>
                      <p:cNvPr id="290824" name="Object 8">
                        <a:extLst>
                          <a:ext uri="{FF2B5EF4-FFF2-40B4-BE49-F238E27FC236}">
                            <a16:creationId xmlns:a16="http://schemas.microsoft.com/office/drawing/2014/main" xmlns="" id="{14684B68-29F0-4C42-B36E-6E4A30C06B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898931"/>
                        <a:ext cx="272573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1">
            <a:extLst>
              <a:ext uri="{FF2B5EF4-FFF2-40B4-BE49-F238E27FC236}">
                <a16:creationId xmlns:a16="http://schemas.microsoft.com/office/drawing/2014/main" xmlns="" id="{5AF4F2D2-95E0-4A0D-8793-1ED46AB62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863700"/>
              </p:ext>
            </p:extLst>
          </p:nvPr>
        </p:nvGraphicFramePr>
        <p:xfrm>
          <a:off x="5040020" y="2840193"/>
          <a:ext cx="73183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1" name="公式" r:id="rId10" imgW="406080" imgH="215640" progId="Equation.3">
                  <p:embed/>
                </p:oleObj>
              </mc:Choice>
              <mc:Fallback>
                <p:oleObj name="公式" r:id="rId10" imgW="406080" imgH="215640" progId="Equation.3">
                  <p:embed/>
                  <p:pic>
                    <p:nvPicPr>
                      <p:cNvPr id="290827" name="Object 11">
                        <a:extLst>
                          <a:ext uri="{FF2B5EF4-FFF2-40B4-BE49-F238E27FC236}">
                            <a16:creationId xmlns:a16="http://schemas.microsoft.com/office/drawing/2014/main" xmlns="" id="{4A105735-FBA7-4B39-8F57-0573547E01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020" y="2840193"/>
                        <a:ext cx="731838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>
            <a:extLst>
              <a:ext uri="{FF2B5EF4-FFF2-40B4-BE49-F238E27FC236}">
                <a16:creationId xmlns:a16="http://schemas.microsoft.com/office/drawing/2014/main" xmlns="" id="{EAF2ED40-8595-44B8-B3E5-DC461532D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230492"/>
              </p:ext>
            </p:extLst>
          </p:nvPr>
        </p:nvGraphicFramePr>
        <p:xfrm>
          <a:off x="6305550" y="2887663"/>
          <a:ext cx="9858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2" name="公式" r:id="rId12" imgW="583920" imgH="228600" progId="Equation.3">
                  <p:embed/>
                </p:oleObj>
              </mc:Choice>
              <mc:Fallback>
                <p:oleObj name="公式" r:id="rId12" imgW="583920" imgH="228600" progId="Equation.3">
                  <p:embed/>
                  <p:pic>
                    <p:nvPicPr>
                      <p:cNvPr id="290828" name="Object 12">
                        <a:extLst>
                          <a:ext uri="{FF2B5EF4-FFF2-40B4-BE49-F238E27FC236}">
                            <a16:creationId xmlns:a16="http://schemas.microsoft.com/office/drawing/2014/main" xmlns="" id="{E297A1A2-1979-47C4-BE04-DCB96A5ED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550" y="2887663"/>
                        <a:ext cx="98583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xmlns="" id="{C480DF1E-1F54-439E-88D2-3FE2EB21C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236974"/>
              </p:ext>
            </p:extLst>
          </p:nvPr>
        </p:nvGraphicFramePr>
        <p:xfrm>
          <a:off x="1376839" y="3781271"/>
          <a:ext cx="3738562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3" name="Equation" r:id="rId14" imgW="1676160" imgH="393480" progId="Equation.DSMT4">
                  <p:embed/>
                </p:oleObj>
              </mc:Choice>
              <mc:Fallback>
                <p:oleObj name="Equation" r:id="rId14" imgW="1676160" imgH="393480" progId="Equation.DSMT4">
                  <p:embed/>
                  <p:pic>
                    <p:nvPicPr>
                      <p:cNvPr id="291844" name="Object 4">
                        <a:extLst>
                          <a:ext uri="{FF2B5EF4-FFF2-40B4-BE49-F238E27FC236}">
                            <a16:creationId xmlns:a16="http://schemas.microsoft.com/office/drawing/2014/main" xmlns="" id="{9BB53AB1-15B0-448F-863F-00A7EF10BE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839" y="3781271"/>
                        <a:ext cx="3738562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5">
            <a:extLst>
              <a:ext uri="{FF2B5EF4-FFF2-40B4-BE49-F238E27FC236}">
                <a16:creationId xmlns:a16="http://schemas.microsoft.com/office/drawing/2014/main" xmlns="" id="{6B8C2550-86B6-4573-8D11-69D8B7A4D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164" y="4503583"/>
            <a:ext cx="7620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Poles </a:t>
            </a:r>
            <a:r>
              <a:rPr lang="en-US" altLang="zh-CN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-3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BIBO stable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5">
            <a:extLst>
              <a:ext uri="{FF2B5EF4-FFF2-40B4-BE49-F238E27FC236}">
                <a16:creationId xmlns:a16="http://schemas.microsoft.com/office/drawing/2014/main" xmlns="" id="{90C8776A-81B0-46CA-9DC1-06EF1BDEC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5401" y="3292801"/>
            <a:ext cx="7620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asymptotically Lyapunov stable.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19">
            <a:extLst>
              <a:ext uri="{FF2B5EF4-FFF2-40B4-BE49-F238E27FC236}">
                <a16:creationId xmlns:a16="http://schemas.microsoft.com/office/drawing/2014/main" xmlns="" id="{9A4E78A0-4467-4BFD-AF83-9FEAA9C2D657}"/>
              </a:ext>
            </a:extLst>
          </p:cNvPr>
          <p:cNvGrpSpPr>
            <a:grpSpLocks/>
          </p:cNvGrpSpPr>
          <p:nvPr/>
        </p:nvGrpSpPr>
        <p:grpSpPr bwMode="auto">
          <a:xfrm>
            <a:off x="1055754" y="5409763"/>
            <a:ext cx="6502405" cy="450850"/>
            <a:chOff x="35" y="1660"/>
            <a:chExt cx="4096" cy="284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xmlns="" id="{4BC3393E-B132-4F3C-B04C-74C7F4285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" y="1660"/>
              <a:ext cx="40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b="1" dirty="0">
                  <a:latin typeface="宋体" panose="02010600030101010101" pitchFamily="2" charset="-122"/>
                </a:rPr>
                <a:t>Remark</a:t>
              </a:r>
              <a:r>
                <a:rPr lang="zh-CN" altLang="en-US" b="1" dirty="0">
                  <a:latin typeface="宋体" panose="02010600030101010101" pitchFamily="2" charset="-122"/>
                </a:rPr>
                <a:t>： </a:t>
              </a:r>
              <a:r>
                <a:rPr lang="en-US" altLang="zh-CN" b="1" dirty="0">
                  <a:latin typeface="宋体" panose="02010600030101010101" pitchFamily="2" charset="-122"/>
                </a:rPr>
                <a:t>BIBO stable</a:t>
              </a:r>
              <a:r>
                <a:rPr lang="zh-CN" altLang="en-US" b="1" dirty="0">
                  <a:latin typeface="宋体" panose="02010600030101010101" pitchFamily="2" charset="-122"/>
                </a:rPr>
                <a:t>             </a:t>
              </a:r>
              <a:r>
                <a:rPr lang="en-US" altLang="zh-CN" b="1" dirty="0">
                  <a:latin typeface="宋体" panose="02010600030101010101" pitchFamily="2" charset="-122"/>
                </a:rPr>
                <a:t>asymptotically stable</a:t>
              </a:r>
              <a:endParaRPr lang="zh-CN" altLang="en-US" b="1" dirty="0">
                <a:latin typeface="宋体" panose="02010600030101010101" pitchFamily="2" charset="-122"/>
              </a:endParaRPr>
            </a:p>
          </p:txBody>
        </p:sp>
        <p:grpSp>
          <p:nvGrpSpPr>
            <p:cNvPr id="25" name="Group 8">
              <a:extLst>
                <a:ext uri="{FF2B5EF4-FFF2-40B4-BE49-F238E27FC236}">
                  <a16:creationId xmlns:a16="http://schemas.microsoft.com/office/drawing/2014/main" xmlns="" id="{2EBCAC50-BB42-48CD-A6E4-580C2D78BB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3" y="1752"/>
              <a:ext cx="384" cy="192"/>
              <a:chOff x="2256" y="2712"/>
              <a:chExt cx="384" cy="192"/>
            </a:xfrm>
          </p:grpSpPr>
          <p:sp>
            <p:nvSpPr>
              <p:cNvPr id="26" name="Line 9">
                <a:extLst>
                  <a:ext uri="{FF2B5EF4-FFF2-40B4-BE49-F238E27FC236}">
                    <a16:creationId xmlns:a16="http://schemas.microsoft.com/office/drawing/2014/main" xmlns="" id="{6827A7D7-8CEC-4B2F-81EC-019B57A9F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2832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10">
                <a:extLst>
                  <a:ext uri="{FF2B5EF4-FFF2-40B4-BE49-F238E27FC236}">
                    <a16:creationId xmlns:a16="http://schemas.microsoft.com/office/drawing/2014/main" xmlns="" id="{11C1CA2C-5DDE-4B97-A6BE-523A7B14D6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6" y="2712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11">
                <a:extLst>
                  <a:ext uri="{FF2B5EF4-FFF2-40B4-BE49-F238E27FC236}">
                    <a16:creationId xmlns:a16="http://schemas.microsoft.com/office/drawing/2014/main" xmlns="" id="{B8DE1DC9-23F4-4335-B0CC-7EDE63032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2760"/>
                <a:ext cx="48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307589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207733" y="1467128"/>
            <a:ext cx="48965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30000"/>
              </a:spcBef>
              <a:spcAft>
                <a:spcPct val="2000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SzTx/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Euclidean norm</a:t>
            </a:r>
          </a:p>
        </p:txBody>
      </p:sp>
      <p:sp>
        <p:nvSpPr>
          <p:cNvPr id="9" name="矩形 8"/>
          <p:cNvSpPr/>
          <p:nvPr/>
        </p:nvSpPr>
        <p:spPr>
          <a:xfrm>
            <a:off x="317514" y="2013158"/>
            <a:ext cx="497456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kumimoji="1"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 norm of vectors (length)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702222" y="2635250"/>
            <a:ext cx="3194050" cy="1054101"/>
            <a:chOff x="1702222" y="2635250"/>
            <a:chExt cx="3194050" cy="1054101"/>
          </a:xfrm>
        </p:grpSpPr>
        <p:graphicFrame>
          <p:nvGraphicFramePr>
            <p:cNvPr id="26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1749847" y="2635250"/>
            <a:ext cx="113506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290" name="Equation" r:id="rId4" imgW="571320" imgH="203040" progId="Equation.DSMT4">
                    <p:embed/>
                  </p:oleObj>
                </mc:Choice>
                <mc:Fallback>
                  <p:oleObj name="Equation" r:id="rId4" imgW="571320" imgH="203040" progId="Equation.DSMT4">
                    <p:embed/>
                    <p:pic>
                      <p:nvPicPr>
                        <p:cNvPr id="2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9847" y="2635250"/>
                          <a:ext cx="1135063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4050134" y="2635250"/>
            <a:ext cx="785813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291" name="Equation" r:id="rId6" imgW="393480" imgH="177480" progId="Equation.DSMT4">
                    <p:embed/>
                  </p:oleObj>
                </mc:Choice>
                <mc:Fallback>
                  <p:oleObj name="Equation" r:id="rId6" imgW="393480" imgH="177480" progId="Equation.DSMT4">
                    <p:embed/>
                    <p:pic>
                      <p:nvPicPr>
                        <p:cNvPr id="2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0134" y="2635250"/>
                          <a:ext cx="785813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1702222" y="3170238"/>
            <a:ext cx="1806575" cy="519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292" name="Equation" r:id="rId8" imgW="965160" imgH="291960" progId="Equation.DSMT4">
                    <p:embed/>
                  </p:oleObj>
                </mc:Choice>
                <mc:Fallback>
                  <p:oleObj name="Equation" r:id="rId8" imgW="965160" imgH="291960" progId="Equation.DSMT4">
                    <p:embed/>
                    <p:pic>
                      <p:nvPicPr>
                        <p:cNvPr id="2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2222" y="3170238"/>
                          <a:ext cx="1806575" cy="519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035847" y="3181350"/>
            <a:ext cx="860425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293" name="Equation" r:id="rId10" imgW="444240" imgH="203040" progId="Equation.DSMT4">
                    <p:embed/>
                  </p:oleObj>
                </mc:Choice>
                <mc:Fallback>
                  <p:oleObj name="Equation" r:id="rId10" imgW="444240" imgH="203040" progId="Equation.DSMT4">
                    <p:embed/>
                    <p:pic>
                      <p:nvPicPr>
                        <p:cNvPr id="3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5847" y="3181350"/>
                          <a:ext cx="860425" cy="434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" name="Object 13"/>
          <p:cNvGraphicFramePr>
            <a:graphicFrameLocks noChangeAspect="1"/>
          </p:cNvGraphicFramePr>
          <p:nvPr>
            <p:extLst/>
          </p:nvPr>
        </p:nvGraphicFramePr>
        <p:xfrm>
          <a:off x="1727622" y="3816350"/>
          <a:ext cx="2006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4" name="Equation" r:id="rId12" imgW="1307880" imgH="291960" progId="Equation.DSMT4">
                  <p:embed/>
                </p:oleObj>
              </mc:Choice>
              <mc:Fallback>
                <p:oleObj name="Equation" r:id="rId12" imgW="1307880" imgH="291960" progId="Equation.DSMT4">
                  <p:embed/>
                  <p:pic>
                    <p:nvPicPr>
                      <p:cNvPr id="3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622" y="3816350"/>
                        <a:ext cx="20066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4"/>
          <p:cNvGraphicFramePr>
            <a:graphicFrameLocks noChangeAspect="1"/>
          </p:cNvGraphicFramePr>
          <p:nvPr>
            <p:extLst/>
          </p:nvPr>
        </p:nvGraphicFramePr>
        <p:xfrm>
          <a:off x="4061247" y="3811588"/>
          <a:ext cx="7937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5" name="Equation" r:id="rId14" imgW="431640" imgH="203040" progId="Equation.DSMT4">
                  <p:embed/>
                </p:oleObj>
              </mc:Choice>
              <mc:Fallback>
                <p:oleObj name="Equation" r:id="rId14" imgW="431640" imgH="203040" progId="Equation.DSMT4">
                  <p:embed/>
                  <p:pic>
                    <p:nvPicPr>
                      <p:cNvPr id="3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1247" y="3811588"/>
                        <a:ext cx="7937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5"/>
          <p:cNvGraphicFramePr>
            <a:graphicFrameLocks noChangeAspect="1"/>
          </p:cNvGraphicFramePr>
          <p:nvPr>
            <p:extLst/>
          </p:nvPr>
        </p:nvGraphicFramePr>
        <p:xfrm>
          <a:off x="2203872" y="4387850"/>
          <a:ext cx="114300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6" name="公式" r:id="rId16" imgW="114120" imgH="114120" progId="Equation.3">
                  <p:embed/>
                </p:oleObj>
              </mc:Choice>
              <mc:Fallback>
                <p:oleObj name="公式" r:id="rId16" imgW="114120" imgH="114120" progId="Equation.3">
                  <p:embed/>
                  <p:pic>
                    <p:nvPicPr>
                      <p:cNvPr id="3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872" y="4387850"/>
                        <a:ext cx="114300" cy="11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6"/>
          <p:cNvGraphicFramePr>
            <a:graphicFrameLocks noChangeAspect="1"/>
          </p:cNvGraphicFramePr>
          <p:nvPr>
            <p:extLst/>
          </p:nvPr>
        </p:nvGraphicFramePr>
        <p:xfrm>
          <a:off x="2203872" y="4603750"/>
          <a:ext cx="114300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97" name="公式" r:id="rId18" imgW="114120" imgH="114120" progId="Equation.3">
                  <p:embed/>
                </p:oleObj>
              </mc:Choice>
              <mc:Fallback>
                <p:oleObj name="公式" r:id="rId18" imgW="114120" imgH="114120" progId="Equation.3">
                  <p:embed/>
                  <p:pic>
                    <p:nvPicPr>
                      <p:cNvPr id="3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872" y="4603750"/>
                        <a:ext cx="114300" cy="11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619672" y="4781550"/>
            <a:ext cx="4843463" cy="704850"/>
            <a:chOff x="1619672" y="4781550"/>
            <a:chExt cx="4843463" cy="704850"/>
          </a:xfrm>
        </p:grpSpPr>
        <p:graphicFrame>
          <p:nvGraphicFramePr>
            <p:cNvPr id="37" name="Object 18"/>
            <p:cNvGraphicFramePr>
              <a:graphicFrameLocks noChangeAspect="1"/>
            </p:cNvGraphicFramePr>
            <p:nvPr>
              <p:extLst/>
            </p:nvPr>
          </p:nvGraphicFramePr>
          <p:xfrm>
            <a:off x="1619672" y="4781550"/>
            <a:ext cx="3740150" cy="704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298" name="Equation" r:id="rId19" imgW="2108160" imgH="342720" progId="Equation.DSMT4">
                    <p:embed/>
                  </p:oleObj>
                </mc:Choice>
                <mc:Fallback>
                  <p:oleObj name="Equation" r:id="rId19" imgW="2108160" imgH="342720" progId="Equation.DSMT4">
                    <p:embed/>
                    <p:pic>
                      <p:nvPicPr>
                        <p:cNvPr id="37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9672" y="4781550"/>
                          <a:ext cx="3740150" cy="704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5645572" y="5021263"/>
            <a:ext cx="817563" cy="436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299" name="Equation" r:id="rId21" imgW="444240" imgH="203040" progId="Equation.DSMT4">
                    <p:embed/>
                  </p:oleObj>
                </mc:Choice>
                <mc:Fallback>
                  <p:oleObj name="Equation" r:id="rId21" imgW="444240" imgH="203040" progId="Equation.DSMT4">
                    <p:embed/>
                    <p:pic>
                      <p:nvPicPr>
                        <p:cNvPr id="3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5572" y="5021263"/>
                          <a:ext cx="817563" cy="436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ct 16"/>
          <p:cNvGraphicFramePr>
            <a:graphicFrameLocks noChangeAspect="1"/>
          </p:cNvGraphicFramePr>
          <p:nvPr>
            <p:extLst/>
          </p:nvPr>
        </p:nvGraphicFramePr>
        <p:xfrm>
          <a:off x="2203078" y="4854576"/>
          <a:ext cx="114300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00" name="公式" r:id="rId23" imgW="114120" imgH="114120" progId="Equation.3">
                  <p:embed/>
                </p:oleObj>
              </mc:Choice>
              <mc:Fallback>
                <p:oleObj name="公式" r:id="rId23" imgW="114120" imgH="114120" progId="Equation.3">
                  <p:embed/>
                  <p:pic>
                    <p:nvPicPr>
                      <p:cNvPr id="3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078" y="4854576"/>
                        <a:ext cx="114300" cy="11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矩形 39"/>
          <p:cNvSpPr/>
          <p:nvPr/>
        </p:nvSpPr>
        <p:spPr>
          <a:xfrm>
            <a:off x="329027" y="4665411"/>
            <a:ext cx="1165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</a:t>
            </a:r>
            <a:endParaRPr kumimoji="1" lang="en-US" altLang="zh-CN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1518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7514" y="1556792"/>
            <a:ext cx="389444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kumimoji="1"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 norm of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97668" y="2156958"/>
                <a:ext cx="5930515" cy="424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matrix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its Euclidean norm is defined as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68" y="2156958"/>
                <a:ext cx="5930515" cy="424732"/>
              </a:xfrm>
              <a:prstGeom prst="rect">
                <a:avLst/>
              </a:prstGeom>
              <a:blipFill rotWithShape="0">
                <a:blip r:embed="rId4"/>
                <a:stretch>
                  <a:fillRect l="-925" t="-1429" b="-1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69270"/>
              </p:ext>
            </p:extLst>
          </p:nvPr>
        </p:nvGraphicFramePr>
        <p:xfrm>
          <a:off x="2248309" y="2727610"/>
          <a:ext cx="3730625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8" name="Equation" r:id="rId5" imgW="1930320" imgH="571320" progId="Equation.DSMT4">
                  <p:embed/>
                </p:oleObj>
              </mc:Choice>
              <mc:Fallback>
                <p:oleObj name="Equation" r:id="rId5" imgW="1930320" imgH="571320" progId="Equation.DSMT4">
                  <p:embed/>
                  <p:pic>
                    <p:nvPicPr>
                      <p:cNvPr id="8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8309" y="2727610"/>
                        <a:ext cx="3730625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6"/>
          <p:cNvGraphicFramePr>
            <a:graphicFrameLocks noChangeAspect="1"/>
          </p:cNvGraphicFramePr>
          <p:nvPr>
            <p:extLst/>
          </p:nvPr>
        </p:nvGraphicFramePr>
        <p:xfrm>
          <a:off x="2368202" y="3967128"/>
          <a:ext cx="18732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39" name="Equation" r:id="rId7" imgW="749160" imgH="457200" progId="Equation.DSMT4">
                  <p:embed/>
                </p:oleObj>
              </mc:Choice>
              <mc:Fallback>
                <p:oleObj name="Equation" r:id="rId7" imgW="749160" imgH="457200" progId="Equation.DSMT4">
                  <p:embed/>
                  <p:pic>
                    <p:nvPicPr>
                      <p:cNvPr id="1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202" y="3967128"/>
                        <a:ext cx="18732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8"/>
          <p:cNvSpPr txBox="1">
            <a:spLocks noChangeArrowheads="1"/>
          </p:cNvSpPr>
          <p:nvPr/>
        </p:nvSpPr>
        <p:spPr bwMode="auto">
          <a:xfrm>
            <a:off x="457200" y="3876640"/>
            <a:ext cx="15225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</a:p>
        </p:txBody>
      </p:sp>
      <p:graphicFrame>
        <p:nvGraphicFramePr>
          <p:cNvPr id="12" name="Object 30"/>
          <p:cNvGraphicFramePr>
            <a:graphicFrameLocks noChangeAspect="1"/>
          </p:cNvGraphicFramePr>
          <p:nvPr>
            <p:extLst/>
          </p:nvPr>
        </p:nvGraphicFramePr>
        <p:xfrm>
          <a:off x="4722465" y="4075078"/>
          <a:ext cx="200977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40" name="Equation" r:id="rId9" imgW="1066680" imgH="457200" progId="Equation.DSMT4">
                  <p:embed/>
                </p:oleObj>
              </mc:Choice>
              <mc:Fallback>
                <p:oleObj name="Equation" r:id="rId9" imgW="1066680" imgH="457200" progId="Equation.DSMT4">
                  <p:embed/>
                  <p:pic>
                    <p:nvPicPr>
                      <p:cNvPr id="1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465" y="4075078"/>
                        <a:ext cx="2009775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52290"/>
              </p:ext>
            </p:extLst>
          </p:nvPr>
        </p:nvGraphicFramePr>
        <p:xfrm>
          <a:off x="2484438" y="5278438"/>
          <a:ext cx="251618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41" name="Equation" r:id="rId11" imgW="1473120" imgH="279360" progId="Equation.DSMT4">
                  <p:embed/>
                </p:oleObj>
              </mc:Choice>
              <mc:Fallback>
                <p:oleObj name="Equation" r:id="rId11" imgW="1473120" imgH="279360" progId="Equation.DSMT4">
                  <p:embed/>
                  <p:pic>
                    <p:nvPicPr>
                      <p:cNvPr id="1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278438"/>
                        <a:ext cx="251618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26057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207732" y="1467128"/>
            <a:ext cx="60204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30000"/>
              </a:spcBef>
              <a:spcAft>
                <a:spcPct val="20000"/>
              </a:spcAft>
              <a:buSzPct val="100000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SzTx/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Quadratic function and its expression of matrix</a:t>
            </a:r>
          </a:p>
        </p:txBody>
      </p:sp>
      <p:sp>
        <p:nvSpPr>
          <p:cNvPr id="9" name="矩形 8"/>
          <p:cNvSpPr/>
          <p:nvPr/>
        </p:nvSpPr>
        <p:spPr>
          <a:xfrm>
            <a:off x="317514" y="2013158"/>
            <a:ext cx="3014307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kumimoji="1"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Quadratic function </a:t>
            </a:r>
          </a:p>
        </p:txBody>
      </p:sp>
      <p:graphicFrame>
        <p:nvGraphicFramePr>
          <p:cNvPr id="8" name="Object 16"/>
          <p:cNvGraphicFramePr>
            <a:graphicFrameLocks noChangeAspect="1"/>
          </p:cNvGraphicFramePr>
          <p:nvPr>
            <p:extLst/>
          </p:nvPr>
        </p:nvGraphicFramePr>
        <p:xfrm>
          <a:off x="1763688" y="3015912"/>
          <a:ext cx="3354840" cy="81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1" name="Equation" r:id="rId4" imgW="1841400" imgH="444240" progId="Equation.DSMT4">
                  <p:embed/>
                </p:oleObj>
              </mc:Choice>
              <mc:Fallback>
                <p:oleObj name="Equation" r:id="rId4" imgW="1841400" imgH="444240" progId="Equation.DSMT4">
                  <p:embed/>
                  <p:pic>
                    <p:nvPicPr>
                      <p:cNvPr id="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3015912"/>
                        <a:ext cx="3354840" cy="810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55576" y="2448925"/>
            <a:ext cx="6111497" cy="444225"/>
            <a:chOff x="755576" y="2448925"/>
            <a:chExt cx="6111497" cy="444225"/>
          </a:xfrm>
        </p:grpSpPr>
        <p:graphicFrame>
          <p:nvGraphicFramePr>
            <p:cNvPr id="7" name="Object 15"/>
            <p:cNvGraphicFramePr>
              <a:graphicFrameLocks noChangeAspect="1"/>
            </p:cNvGraphicFramePr>
            <p:nvPr>
              <p:extLst/>
            </p:nvPr>
          </p:nvGraphicFramePr>
          <p:xfrm>
            <a:off x="5436096" y="2448925"/>
            <a:ext cx="1430977" cy="444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22" name="公式" r:id="rId6" imgW="736560" imgH="228600" progId="Equation.3">
                    <p:embed/>
                  </p:oleObj>
                </mc:Choice>
                <mc:Fallback>
                  <p:oleObj name="公式" r:id="rId6" imgW="736560" imgH="228600" progId="Equation.3">
                    <p:embed/>
                    <p:pic>
                      <p:nvPicPr>
                        <p:cNvPr id="7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6096" y="2448925"/>
                          <a:ext cx="1430977" cy="444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矩形 9"/>
            <p:cNvSpPr/>
            <p:nvPr/>
          </p:nvSpPr>
          <p:spPr>
            <a:xfrm>
              <a:off x="755576" y="2468418"/>
              <a:ext cx="5184576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quadratic </a:t>
              </a:r>
              <a:r>
                <a:rPr lang="en-US" altLang="zh-CN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consists </a:t>
              </a: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   </a:t>
              </a:r>
              <a:r>
                <a:rPr lang="en-US" altLang="zh-CN" b="1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variables</a:t>
              </a:r>
              <a:endParaRPr kumimoji="1"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17514" y="4149080"/>
            <a:ext cx="497456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Matrix form of </a:t>
            </a:r>
            <a:r>
              <a:rPr kumimoji="1"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Quadratic function </a:t>
            </a:r>
          </a:p>
        </p:txBody>
      </p:sp>
      <p:graphicFrame>
        <p:nvGraphicFramePr>
          <p:cNvPr id="12" name="Object 20"/>
          <p:cNvGraphicFramePr>
            <a:graphicFrameLocks noChangeAspect="1"/>
          </p:cNvGraphicFramePr>
          <p:nvPr>
            <p:extLst/>
          </p:nvPr>
        </p:nvGraphicFramePr>
        <p:xfrm>
          <a:off x="2051720" y="4573812"/>
          <a:ext cx="4905557" cy="152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3" name="公式" r:id="rId8" imgW="3022560" imgH="939600" progId="Equation.3">
                  <p:embed/>
                </p:oleObj>
              </mc:Choice>
              <mc:Fallback>
                <p:oleObj name="公式" r:id="rId8" imgW="3022560" imgH="939600" progId="Equation.3">
                  <p:embed/>
                  <p:pic>
                    <p:nvPicPr>
                      <p:cNvPr id="1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573812"/>
                        <a:ext cx="4905557" cy="15247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118528" y="6338608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symmetric matrix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5550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/>
      <p:bldP spid="11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7514" y="1412776"/>
            <a:ext cx="396645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The sign of </a:t>
            </a:r>
            <a:r>
              <a:rPr kumimoji="1"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Quadratic function </a:t>
            </a:r>
          </a:p>
        </p:txBody>
      </p:sp>
      <p:graphicFrame>
        <p:nvGraphicFramePr>
          <p:cNvPr id="15" name="Object 15"/>
          <p:cNvGraphicFramePr>
            <a:graphicFrameLocks noChangeAspect="1"/>
          </p:cNvGraphicFramePr>
          <p:nvPr>
            <p:extLst/>
          </p:nvPr>
        </p:nvGraphicFramePr>
        <p:xfrm>
          <a:off x="3210074" y="1842570"/>
          <a:ext cx="1673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3" name="Equation" r:id="rId4" imgW="876240" imgH="228600" progId="Equation.DSMT4">
                  <p:embed/>
                </p:oleObj>
              </mc:Choice>
              <mc:Fallback>
                <p:oleObj name="Equation" r:id="rId4" imgW="876240" imgH="228600" progId="Equation.DSMT4">
                  <p:embed/>
                  <p:pic>
                    <p:nvPicPr>
                      <p:cNvPr id="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074" y="1842570"/>
                        <a:ext cx="16732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554187" y="1857557"/>
            <a:ext cx="3352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  <a:spcAft>
                <a:spcPct val="20000"/>
              </a:spcAf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quadratic function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106A7A6A-4E92-4599-8EBD-E64904EDB7DB}"/>
              </a:ext>
            </a:extLst>
          </p:cNvPr>
          <p:cNvGrpSpPr/>
          <p:nvPr/>
        </p:nvGrpSpPr>
        <p:grpSpPr>
          <a:xfrm>
            <a:off x="467544" y="3655062"/>
            <a:ext cx="8099641" cy="422010"/>
            <a:chOff x="467544" y="3655062"/>
            <a:chExt cx="8099641" cy="422010"/>
          </a:xfrm>
        </p:grpSpPr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4078809" y="3707740"/>
              <a:ext cx="448837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  <a:spcAft>
                  <a:spcPct val="20000"/>
                </a:spcAft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      P is </a:t>
              </a:r>
              <a:r>
                <a:rPr lang="en-US" altLang="zh-CN" b="1" dirty="0">
                  <a:solidFill>
                    <a:srgbClr val="0070C0"/>
                  </a:solidFill>
                  <a:latin typeface="Bodoni MT" panose="02070603080606020203" pitchFamily="18" charset="0"/>
                </a:rPr>
                <a:t>Positive Semi-definite Matrix</a:t>
              </a:r>
              <a:r>
                <a:rPr lang="en-US" altLang="zh-CN" b="1" dirty="0">
                  <a:latin typeface="宋体" panose="02010600030101010101" pitchFamily="2" charset="-122"/>
                </a:rPr>
                <a:t>(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P</a:t>
              </a:r>
              <a:r>
                <a:rPr lang="en-US" altLang="zh-CN" b="1" dirty="0">
                  <a:latin typeface="宋体" panose="02010600030101010101" pitchFamily="2" charset="-122"/>
                </a:rPr>
                <a:t>≥0)</a:t>
              </a:r>
            </a:p>
          </p:txBody>
        </p:sp>
        <p:graphicFrame>
          <p:nvGraphicFramePr>
            <p:cNvPr id="23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137636"/>
                </p:ext>
              </p:extLst>
            </p:nvPr>
          </p:nvGraphicFramePr>
          <p:xfrm>
            <a:off x="1194727" y="3655062"/>
            <a:ext cx="658533" cy="415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44" name="Equation" r:id="rId6" imgW="380880" imgH="253800" progId="Equation.DSMT4">
                    <p:embed/>
                  </p:oleObj>
                </mc:Choice>
                <mc:Fallback>
                  <p:oleObj name="Equation" r:id="rId6" imgW="380880" imgH="253800" progId="Equation.DSMT4">
                    <p:embed/>
                    <p:pic>
                      <p:nvPicPr>
                        <p:cNvPr id="23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4727" y="3655062"/>
                          <a:ext cx="658533" cy="41524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467544" y="3695118"/>
              <a:ext cx="4416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  <a:spcAft>
                  <a:spcPct val="20000"/>
                </a:spcAft>
              </a:pP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Then              is </a:t>
              </a: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 Semi-definite,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4824" y="4194537"/>
            <a:ext cx="8111976" cy="802606"/>
            <a:chOff x="574824" y="4794919"/>
            <a:chExt cx="8111976" cy="802606"/>
          </a:xfrm>
        </p:grpSpPr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3361869" y="5205544"/>
              <a:ext cx="50292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30000"/>
                </a:spcBef>
                <a:spcAft>
                  <a:spcPct val="20000"/>
                </a:spcAft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P is </a:t>
              </a:r>
              <a:r>
                <a:rPr lang="en-US" altLang="zh-CN" b="1" dirty="0">
                  <a:solidFill>
                    <a:srgbClr val="0070C0"/>
                  </a:solidFill>
                  <a:latin typeface="Bodoni MT" panose="02070603080606020203" pitchFamily="18" charset="0"/>
                </a:rPr>
                <a:t>Negative definite Matrix (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P</a:t>
              </a:r>
              <a:r>
                <a:rPr lang="en-US" altLang="zh-CN" b="1" dirty="0">
                  <a:latin typeface="宋体" panose="02010600030101010101" pitchFamily="2" charset="-122"/>
                </a:rPr>
                <a:t>&lt;0)</a:t>
              </a:r>
            </a:p>
          </p:txBody>
        </p:sp>
        <p:graphicFrame>
          <p:nvGraphicFramePr>
            <p:cNvPr id="26" name="Object 26"/>
            <p:cNvGraphicFramePr>
              <a:graphicFrameLocks noChangeAspect="1"/>
            </p:cNvGraphicFramePr>
            <p:nvPr>
              <p:extLst/>
            </p:nvPr>
          </p:nvGraphicFramePr>
          <p:xfrm>
            <a:off x="1681163" y="5270500"/>
            <a:ext cx="1646237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45" name="Equation" r:id="rId8" imgW="1066680" imgH="253800" progId="Equation.DSMT4">
                    <p:embed/>
                  </p:oleObj>
                </mc:Choice>
                <mc:Fallback>
                  <p:oleObj name="Equation" r:id="rId8" imgW="1066680" imgH="253800" progId="Equation.DSMT4">
                    <p:embed/>
                    <p:pic>
                      <p:nvPicPr>
                        <p:cNvPr id="26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1163" y="5270500"/>
                          <a:ext cx="1646237" cy="3270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574824" y="4794919"/>
              <a:ext cx="811197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30000"/>
                </a:spcBef>
                <a:spcAft>
                  <a:spcPct val="20000"/>
                </a:spcAft>
              </a:pP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c. Negative definite: if -</a:t>
              </a:r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is positive definite, then </a:t>
              </a:r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is negative definite.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5529" y="5621481"/>
            <a:ext cx="5647468" cy="454612"/>
            <a:chOff x="616956" y="5661506"/>
            <a:chExt cx="5647468" cy="454612"/>
          </a:xfrm>
        </p:grpSpPr>
        <p:graphicFrame>
          <p:nvGraphicFramePr>
            <p:cNvPr id="29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4457849" y="5661506"/>
            <a:ext cx="1806575" cy="454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46" name="Equation" r:id="rId10" imgW="1143000" imgH="253800" progId="Equation.DSMT4">
                    <p:embed/>
                  </p:oleObj>
                </mc:Choice>
                <mc:Fallback>
                  <p:oleObj name="Equation" r:id="rId10" imgW="1143000" imgH="253800" progId="Equation.DSMT4">
                    <p:embed/>
                    <p:pic>
                      <p:nvPicPr>
                        <p:cNvPr id="29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7849" y="5661506"/>
                          <a:ext cx="1806575" cy="4546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30"/>
            <p:cNvGraphicFramePr>
              <a:graphicFrameLocks noChangeAspect="1"/>
            </p:cNvGraphicFramePr>
            <p:nvPr>
              <p:extLst/>
            </p:nvPr>
          </p:nvGraphicFramePr>
          <p:xfrm>
            <a:off x="3392637" y="5691169"/>
            <a:ext cx="795338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47" name="Equation" r:id="rId12" imgW="457200" imgH="177480" progId="Equation.DSMT4">
                    <p:embed/>
                  </p:oleObj>
                </mc:Choice>
                <mc:Fallback>
                  <p:oleObj name="Equation" r:id="rId12" imgW="457200" imgH="177480" progId="Equation.DSMT4">
                    <p:embed/>
                    <p:pic>
                      <p:nvPicPr>
                        <p:cNvPr id="3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2637" y="5691169"/>
                          <a:ext cx="795338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 Box 19"/>
            <p:cNvSpPr txBox="1">
              <a:spLocks noChangeArrowheads="1"/>
            </p:cNvSpPr>
            <p:nvPr/>
          </p:nvSpPr>
          <p:spPr bwMode="auto">
            <a:xfrm>
              <a:off x="616956" y="5704147"/>
              <a:ext cx="269716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  <a:spcAft>
                  <a:spcPct val="20000"/>
                </a:spcAft>
              </a:pP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d. Negative </a:t>
              </a: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Semi-definite 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76F47FD6-6F63-4599-8AC9-E0A6992EF945}"/>
              </a:ext>
            </a:extLst>
          </p:cNvPr>
          <p:cNvGrpSpPr/>
          <p:nvPr/>
        </p:nvGrpSpPr>
        <p:grpSpPr>
          <a:xfrm>
            <a:off x="554187" y="2301512"/>
            <a:ext cx="6848341" cy="710194"/>
            <a:chOff x="554187" y="2301512"/>
            <a:chExt cx="6848341" cy="710194"/>
          </a:xfrm>
        </p:grpSpPr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554187" y="2394033"/>
              <a:ext cx="21456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  <a:spcAft>
                  <a:spcPct val="20000"/>
                </a:spcAft>
              </a:pP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a. Positive Definite : 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xmlns="" id="{DD3AB558-71BE-4327-8EFF-45D7258AADCD}"/>
                    </a:ext>
                  </a:extLst>
                </p:cNvPr>
                <p:cNvSpPr/>
                <p:nvPr/>
              </p:nvSpPr>
              <p:spPr>
                <a:xfrm>
                  <a:off x="2902417" y="2301512"/>
                  <a:ext cx="2028953" cy="710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zh-CN" altLang="en-US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     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≠0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     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DD3AB558-71BE-4327-8EFF-45D7258AAD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417" y="2301512"/>
                  <a:ext cx="2028953" cy="71019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xmlns="" id="{235433A7-CC6A-4E35-AAFD-04E72E66A4C9}"/>
                    </a:ext>
                  </a:extLst>
                </p:cNvPr>
                <p:cNvSpPr/>
                <p:nvPr/>
              </p:nvSpPr>
              <p:spPr>
                <a:xfrm>
                  <a:off x="5092665" y="2390314"/>
                  <a:ext cx="2309863" cy="373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zh-CN" altLang="en-US" i="1">
                            <a:latin typeface="Cambria Math" panose="02040503050406030204" pitchFamily="18" charset="0"/>
                          </a:rPr>
                          <m:t> 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35433A7-CC6A-4E35-AAFD-04E72E66A4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65" y="2390314"/>
                  <a:ext cx="2309863" cy="373051"/>
                </a:xfrm>
                <a:prstGeom prst="rect">
                  <a:avLst/>
                </a:prstGeom>
                <a:blipFill>
                  <a:blip r:embed="rId1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517D1194-AF9C-4823-8D27-54BE2DC5AB32}"/>
              </a:ext>
            </a:extLst>
          </p:cNvPr>
          <p:cNvGrpSpPr/>
          <p:nvPr/>
        </p:nvGrpSpPr>
        <p:grpSpPr>
          <a:xfrm>
            <a:off x="574824" y="2869614"/>
            <a:ext cx="7260833" cy="710194"/>
            <a:chOff x="574824" y="2869614"/>
            <a:chExt cx="7260833" cy="710194"/>
          </a:xfrm>
        </p:grpSpPr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574824" y="2962047"/>
              <a:ext cx="269716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  <a:spcAft>
                  <a:spcPct val="20000"/>
                </a:spcAft>
              </a:pP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b. </a:t>
              </a: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 Semi-definite 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xmlns="" id="{BB2BCFEB-517F-432C-B578-CB07AC77DFF5}"/>
                    </a:ext>
                  </a:extLst>
                </p:cNvPr>
                <p:cNvSpPr/>
                <p:nvPr/>
              </p:nvSpPr>
              <p:spPr>
                <a:xfrm>
                  <a:off x="3143261" y="2869614"/>
                  <a:ext cx="2028953" cy="710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zh-CN" altLang="en-US" i="1" smtClean="0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     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≠0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     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BB2BCFEB-517F-432C-B578-CB07AC77DF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3261" y="2869614"/>
                  <a:ext cx="2028953" cy="71019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xmlns="" id="{A2CD10D6-0651-4CD5-93AA-59537F1F15F8}"/>
                    </a:ext>
                  </a:extLst>
                </p:cNvPr>
                <p:cNvSpPr/>
                <p:nvPr/>
              </p:nvSpPr>
              <p:spPr>
                <a:xfrm>
                  <a:off x="5113502" y="3024100"/>
                  <a:ext cx="2722155" cy="372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zh-CN" altLang="en-US" i="1">
                            <a:latin typeface="Cambria Math" panose="02040503050406030204" pitchFamily="18" charset="0"/>
                          </a:rPr>
                          <m:t> 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2CD10D6-0651-4CD5-93AA-59537F1F15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502" y="3024100"/>
                  <a:ext cx="2722155" cy="372538"/>
                </a:xfrm>
                <a:prstGeom prst="rect">
                  <a:avLst/>
                </a:prstGeom>
                <a:blipFill>
                  <a:blip r:embed="rId1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B1EB3EE5-E759-483B-AC19-D0B4E0733C0C}"/>
                  </a:ext>
                </a:extLst>
              </p:cNvPr>
              <p:cNvSpPr/>
              <p:nvPr/>
            </p:nvSpPr>
            <p:spPr>
              <a:xfrm>
                <a:off x="1523993" y="5087209"/>
                <a:ext cx="2674578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EB3EE5-E759-483B-AC19-D0B4E0733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3" y="5087209"/>
                <a:ext cx="2674578" cy="373051"/>
              </a:xfrm>
              <a:prstGeom prst="rect">
                <a:avLst/>
              </a:prstGeom>
              <a:blipFill>
                <a:blip r:embed="rId1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180242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089190" y="1870171"/>
            <a:ext cx="2964586" cy="449314"/>
            <a:chOff x="3368824" y="3557690"/>
            <a:chExt cx="2964586" cy="449314"/>
          </a:xfrm>
        </p:grpSpPr>
        <p:graphicFrame>
          <p:nvGraphicFramePr>
            <p:cNvPr id="20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4316978" y="3557690"/>
            <a:ext cx="2016432" cy="449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94" name="Equation" r:id="rId4" imgW="1143000" imgH="253800" progId="Equation.DSMT4">
                    <p:embed/>
                  </p:oleObj>
                </mc:Choice>
                <mc:Fallback>
                  <p:oleObj name="Equation" r:id="rId4" imgW="1143000" imgH="253800" progId="Equation.DSMT4">
                    <p:embed/>
                    <p:pic>
                      <p:nvPicPr>
                        <p:cNvPr id="2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6978" y="3557690"/>
                          <a:ext cx="2016432" cy="449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1"/>
            <p:cNvGraphicFramePr>
              <a:graphicFrameLocks noChangeAspect="1"/>
            </p:cNvGraphicFramePr>
            <p:nvPr/>
          </p:nvGraphicFramePr>
          <p:xfrm>
            <a:off x="3368824" y="3598432"/>
            <a:ext cx="767196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95" name="Equation" r:id="rId6" imgW="457200" imgH="177480" progId="Equation.DSMT4">
                    <p:embed/>
                  </p:oleObj>
                </mc:Choice>
                <mc:Fallback>
                  <p:oleObj name="Equation" r:id="rId6" imgW="457200" imgH="177480" progId="Equation.DSMT4">
                    <p:embed/>
                    <p:pic>
                      <p:nvPicPr>
                        <p:cNvPr id="21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8824" y="3598432"/>
                          <a:ext cx="767196" cy="3254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4"/>
          <p:cNvGrpSpPr/>
          <p:nvPr/>
        </p:nvGrpSpPr>
        <p:grpSpPr>
          <a:xfrm>
            <a:off x="5497813" y="1513146"/>
            <a:ext cx="3898723" cy="398419"/>
            <a:chOff x="675985" y="2398972"/>
            <a:chExt cx="4416610" cy="398419"/>
          </a:xfrm>
        </p:grpSpPr>
        <p:graphicFrame>
          <p:nvGraphicFramePr>
            <p:cNvPr id="23" name="Object 23"/>
            <p:cNvGraphicFramePr>
              <a:graphicFrameLocks noChangeAspect="1"/>
            </p:cNvGraphicFramePr>
            <p:nvPr>
              <p:extLst/>
            </p:nvPr>
          </p:nvGraphicFramePr>
          <p:xfrm>
            <a:off x="1413403" y="2398972"/>
            <a:ext cx="566310" cy="3570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96" name="Equation" r:id="rId8" imgW="380880" imgH="253800" progId="Equation.DSMT4">
                    <p:embed/>
                  </p:oleObj>
                </mc:Choice>
                <mc:Fallback>
                  <p:oleObj name="Equation" r:id="rId8" imgW="380880" imgH="253800" progId="Equation.DSMT4">
                    <p:embed/>
                    <p:pic>
                      <p:nvPicPr>
                        <p:cNvPr id="23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3403" y="2398972"/>
                          <a:ext cx="566310" cy="35709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675985" y="2428059"/>
              <a:ext cx="4416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  <a:spcAft>
                  <a:spcPct val="20000"/>
                </a:spcAft>
              </a:pP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Then              is </a:t>
              </a: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unfixed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95536" y="1325341"/>
            <a:ext cx="4462306" cy="417449"/>
            <a:chOff x="554187" y="2966474"/>
            <a:chExt cx="4462306" cy="417449"/>
          </a:xfrm>
        </p:grpSpPr>
        <p:grpSp>
          <p:nvGrpSpPr>
            <p:cNvPr id="31" name="组合 30"/>
            <p:cNvGrpSpPr/>
            <p:nvPr/>
          </p:nvGrpSpPr>
          <p:grpSpPr>
            <a:xfrm>
              <a:off x="554187" y="2966474"/>
              <a:ext cx="4462306" cy="417449"/>
              <a:chOff x="554187" y="3020271"/>
              <a:chExt cx="4462306" cy="417449"/>
            </a:xfrm>
          </p:grpSpPr>
          <p:graphicFrame>
            <p:nvGraphicFramePr>
              <p:cNvPr id="14" name="Object 14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206247" y="3020271"/>
              <a:ext cx="1810246" cy="4174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297" name="Equation" r:id="rId10" imgW="1104840" imgH="253800" progId="Equation.DSMT4">
                      <p:embed/>
                    </p:oleObj>
                  </mc:Choice>
                  <mc:Fallback>
                    <p:oleObj name="Equation" r:id="rId10" imgW="1104840" imgH="253800" progId="Equation.DSMT4">
                      <p:embed/>
                      <p:pic>
                        <p:nvPicPr>
                          <p:cNvPr id="14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06247" y="3020271"/>
                            <a:ext cx="1810246" cy="4174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Text Box 16"/>
              <p:cNvSpPr txBox="1">
                <a:spLocks noChangeArrowheads="1"/>
              </p:cNvSpPr>
              <p:nvPr/>
            </p:nvSpPr>
            <p:spPr bwMode="auto">
              <a:xfrm>
                <a:off x="554187" y="3048212"/>
                <a:ext cx="214560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30000"/>
                  </a:spcBef>
                  <a:spcAft>
                    <a:spcPct val="20000"/>
                  </a:spcAft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 unfixed :</a:t>
                </a:r>
                <a:endPara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34" name="Object 21"/>
            <p:cNvGraphicFramePr>
              <a:graphicFrameLocks noChangeAspect="1"/>
            </p:cNvGraphicFramePr>
            <p:nvPr>
              <p:extLst/>
            </p:nvPr>
          </p:nvGraphicFramePr>
          <p:xfrm>
            <a:off x="2230586" y="3016432"/>
            <a:ext cx="767196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98" name="Equation" r:id="rId12" imgW="457200" imgH="177480" progId="Equation.DSMT4">
                    <p:embed/>
                  </p:oleObj>
                </mc:Choice>
                <mc:Fallback>
                  <p:oleObj name="Equation" r:id="rId12" imgW="457200" imgH="177480" progId="Equation.DSMT4">
                    <p:embed/>
                    <p:pic>
                      <p:nvPicPr>
                        <p:cNvPr id="34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0586" y="3016432"/>
                          <a:ext cx="767196" cy="3254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7484FE4F-446A-4F2B-8C12-1B006D150A05}"/>
                  </a:ext>
                </a:extLst>
              </p:cNvPr>
              <p:cNvSpPr/>
              <p:nvPr/>
            </p:nvSpPr>
            <p:spPr>
              <a:xfrm>
                <a:off x="5545050" y="1910913"/>
                <a:ext cx="2498376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484FE4F-446A-4F2B-8C12-1B006D150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050" y="1910913"/>
                <a:ext cx="2498376" cy="373051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14">
            <a:extLst>
              <a:ext uri="{FF2B5EF4-FFF2-40B4-BE49-F238E27FC236}">
                <a16:creationId xmlns:a16="http://schemas.microsoft.com/office/drawing/2014/main" xmlns="" id="{DEF72469-C9C0-4AB2-94C0-77B985ABE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42" y="4660491"/>
            <a:ext cx="7848600" cy="39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p"/>
            </a:pPr>
            <a:r>
              <a:rPr lang="en-US" altLang="zh-CN" sz="1800" b="1" i="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Diagonal matrix 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1800" b="1" i="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=</a:t>
            </a:r>
            <a:r>
              <a:rPr lang="en-US" altLang="zh-CN" sz="1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diag</a:t>
            </a:r>
            <a:r>
              <a:rPr lang="en-US" altLang="zh-CN" sz="1800" b="1" i="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{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1800" b="1" i="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i="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en-US" altLang="zh-CN" sz="1800" b="1" i="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…</a:t>
            </a:r>
            <a:r>
              <a:rPr lang="en-US" altLang="zh-CN" sz="1800" b="1" i="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sz="1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1800" b="1" baseline="-25000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1800" b="1" i="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} is positive definite, </a:t>
            </a:r>
            <a:r>
              <a:rPr lang="en-US" altLang="zh-CN" sz="1800" b="1" i="0" dirty="0" err="1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iff</a:t>
            </a:r>
            <a:r>
              <a:rPr lang="en-US" altLang="zh-CN" sz="1800" b="1" i="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1800" b="1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i </a:t>
            </a:r>
            <a:r>
              <a:rPr lang="en-US" altLang="zh-CN" sz="1800" b="1" i="0" dirty="0">
                <a:solidFill>
                  <a:srgbClr val="0070C0"/>
                </a:solidFill>
                <a:latin typeface="Times New Roman" panose="02020603050405020304" pitchFamily="18" charset="0"/>
                <a:ea typeface="楷体_GB2312" pitchFamily="49" charset="-122"/>
              </a:rPr>
              <a:t>&gt; 0</a:t>
            </a:r>
            <a:endParaRPr lang="zh-CN" altLang="en-US" sz="1800" b="1" i="0" dirty="0">
              <a:solidFill>
                <a:srgbClr val="0070C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D45B19B5-8819-455C-848D-3B0105613DA2}"/>
              </a:ext>
            </a:extLst>
          </p:cNvPr>
          <p:cNvGrpSpPr/>
          <p:nvPr/>
        </p:nvGrpSpPr>
        <p:grpSpPr>
          <a:xfrm>
            <a:off x="292101" y="3868110"/>
            <a:ext cx="6778046" cy="482600"/>
            <a:chOff x="292101" y="3868110"/>
            <a:chExt cx="6778046" cy="482600"/>
          </a:xfrm>
        </p:grpSpPr>
        <p:sp>
          <p:nvSpPr>
            <p:cNvPr id="48" name="Text Box 11">
              <a:extLst>
                <a:ext uri="{FF2B5EF4-FFF2-40B4-BE49-F238E27FC236}">
                  <a16:creationId xmlns:a16="http://schemas.microsoft.com/office/drawing/2014/main" xmlns="" id="{958499E1-2501-4B99-8EEB-8DAB266C6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1" y="3913122"/>
              <a:ext cx="648017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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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accent2"/>
                </a:buClr>
                <a:buSzTx/>
                <a:buFont typeface="Wingdings" panose="05000000000000000000" pitchFamily="2" charset="2"/>
                <a:buChar char="p"/>
              </a:pPr>
              <a:r>
                <a:rPr lang="en-US" altLang="zh-CN" sz="1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 Identity matrix I is positive definite</a:t>
              </a:r>
              <a:r>
                <a:rPr lang="zh-CN" altLang="en-US" sz="1800" b="1" i="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： </a:t>
              </a:r>
            </a:p>
          </p:txBody>
        </p:sp>
        <p:graphicFrame>
          <p:nvGraphicFramePr>
            <p:cNvPr id="50" name="Object 12">
              <a:extLst>
                <a:ext uri="{FF2B5EF4-FFF2-40B4-BE49-F238E27FC236}">
                  <a16:creationId xmlns:a16="http://schemas.microsoft.com/office/drawing/2014/main" xmlns="" id="{46D26652-5580-4433-B3D4-FC7AB19A30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7621839"/>
                </p:ext>
              </p:extLst>
            </p:nvPr>
          </p:nvGraphicFramePr>
          <p:xfrm>
            <a:off x="4601584" y="3868110"/>
            <a:ext cx="2468563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99" name="Equation" r:id="rId14" imgW="1218671" imgH="241195" progId="Equation.DSMT4">
                    <p:embed/>
                  </p:oleObj>
                </mc:Choice>
                <mc:Fallback>
                  <p:oleObj name="Equation" r:id="rId14" imgW="1218671" imgH="241195" progId="Equation.DSMT4">
                    <p:embed/>
                    <p:pic>
                      <p:nvPicPr>
                        <p:cNvPr id="9" name="Object 12">
                          <a:extLst>
                            <a:ext uri="{FF2B5EF4-FFF2-40B4-BE49-F238E27FC236}">
                              <a16:creationId xmlns:a16="http://schemas.microsoft.com/office/drawing/2014/main" xmlns="" id="{F565AEE0-67D3-44A4-8685-47085199E1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1584" y="3868110"/>
                          <a:ext cx="2468563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" name="Object 15">
            <a:extLst>
              <a:ext uri="{FF2B5EF4-FFF2-40B4-BE49-F238E27FC236}">
                <a16:creationId xmlns:a16="http://schemas.microsoft.com/office/drawing/2014/main" xmlns="" id="{2E44D1F6-0EF7-433D-9AD3-2F70ADC0E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334224"/>
              </p:ext>
            </p:extLst>
          </p:nvPr>
        </p:nvGraphicFramePr>
        <p:xfrm>
          <a:off x="3831117" y="5250771"/>
          <a:ext cx="4340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0" name="Equation" r:id="rId16" imgW="2146300" imgH="241300" progId="Equation.DSMT4">
                  <p:embed/>
                </p:oleObj>
              </mc:Choice>
              <mc:Fallback>
                <p:oleObj name="Equation" r:id="rId16" imgW="2146300" imgH="241300" progId="Equation.DSMT4">
                  <p:embed/>
                  <p:pic>
                    <p:nvPicPr>
                      <p:cNvPr id="10" name="Object 15">
                        <a:extLst>
                          <a:ext uri="{FF2B5EF4-FFF2-40B4-BE49-F238E27FC236}">
                            <a16:creationId xmlns:a16="http://schemas.microsoft.com/office/drawing/2014/main" xmlns="" id="{0E926FE8-1F76-48C8-AB7F-989DFACA0A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117" y="5250771"/>
                        <a:ext cx="43402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16">
            <a:extLst>
              <a:ext uri="{FF2B5EF4-FFF2-40B4-BE49-F238E27FC236}">
                <a16:creationId xmlns:a16="http://schemas.microsoft.com/office/drawing/2014/main" xmlns="" id="{1083FE05-E88B-497B-B066-7A040B4B5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2501319"/>
            <a:ext cx="40324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spcAft>
                <a:spcPct val="20000"/>
              </a:spcAft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properties of positive matrix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16">
                <a:extLst>
                  <a:ext uri="{FF2B5EF4-FFF2-40B4-BE49-F238E27FC236}">
                    <a16:creationId xmlns:a16="http://schemas.microsoft.com/office/drawing/2014/main" xmlns="" id="{6F188165-05B3-4EB3-8141-9EA47E0EB5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563" y="2932231"/>
                <a:ext cx="619210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30000"/>
                  </a:spcBef>
                  <a:spcAft>
                    <a:spcPct val="20000"/>
                  </a:spcAft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is a positive matrix, then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 Box 16">
                <a:extLst>
                  <a:ext uri="{FF2B5EF4-FFF2-40B4-BE49-F238E27FC236}">
                    <a16:creationId xmlns:a16="http://schemas.microsoft.com/office/drawing/2014/main" id="{6F188165-05B3-4EB3-8141-9EA47E0E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563" y="2932231"/>
                <a:ext cx="6192103" cy="369332"/>
              </a:xfrm>
              <a:prstGeom prst="rect">
                <a:avLst/>
              </a:prstGeom>
              <a:blipFill>
                <a:blip r:embed="rId18"/>
                <a:stretch>
                  <a:fillRect l="-886" t="-8197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Box 16">
                <a:extLst>
                  <a:ext uri="{FF2B5EF4-FFF2-40B4-BE49-F238E27FC236}">
                    <a16:creationId xmlns:a16="http://schemas.microsoft.com/office/drawing/2014/main" xmlns="" id="{7F26CDC4-1FB6-4226-A59C-A9A90A03D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723" y="3334252"/>
                <a:ext cx="7848600" cy="3929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30000"/>
                  </a:spcBef>
                  <a:spcAft>
                    <a:spcPct val="20000"/>
                  </a:spcAft>
                </a:pPr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and B are  positive matrices, then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/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 Box 16">
                <a:extLst>
                  <a:ext uri="{FF2B5EF4-FFF2-40B4-BE49-F238E27FC236}">
                    <a16:creationId xmlns:a16="http://schemas.microsoft.com/office/drawing/2014/main" id="{7F26CDC4-1FB6-4226-A59C-A9A90A03D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723" y="3334252"/>
                <a:ext cx="7848600" cy="392993"/>
              </a:xfrm>
              <a:prstGeom prst="rect">
                <a:avLst/>
              </a:prstGeom>
              <a:blipFill>
                <a:blip r:embed="rId19"/>
                <a:stretch>
                  <a:fillRect l="-699" t="-3125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40889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9" grpId="0"/>
      <p:bldP spid="52" grpId="0"/>
      <p:bldP spid="53" grpId="0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9512" y="1417638"/>
                <a:ext cx="8280920" cy="431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try to figure out the sign the following functions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7638"/>
                <a:ext cx="8280920" cy="431015"/>
              </a:xfrm>
              <a:prstGeom prst="rect">
                <a:avLst/>
              </a:prstGeom>
              <a:blipFill rotWithShape="0">
                <a:blip r:embed="rId4"/>
                <a:stretch>
                  <a:fillRect l="-589" t="-1429" b="-1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2"/>
          <p:cNvSpPr>
            <a:spLocks noChangeArrowheads="1"/>
          </p:cNvSpPr>
          <p:nvPr/>
        </p:nvSpPr>
        <p:spPr bwMode="auto">
          <a:xfrm>
            <a:off x="1924794" y="2295494"/>
            <a:ext cx="247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GB"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69069" y="4830839"/>
            <a:ext cx="3200582" cy="545238"/>
            <a:chOff x="629394" y="3853223"/>
            <a:chExt cx="3200582" cy="545238"/>
          </a:xfrm>
        </p:grpSpPr>
        <p:sp>
          <p:nvSpPr>
            <p:cNvPr id="22" name="Text Box 46"/>
            <p:cNvSpPr txBox="1">
              <a:spLocks noChangeArrowheads="1"/>
            </p:cNvSpPr>
            <p:nvPr/>
          </p:nvSpPr>
          <p:spPr bwMode="auto">
            <a:xfrm>
              <a:off x="629394" y="3895694"/>
              <a:ext cx="8382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宋体" panose="02010600030101010101" pitchFamily="2" charset="-122"/>
                </a:rPr>
                <a:t>5)</a:t>
              </a:r>
            </a:p>
          </p:txBody>
        </p:sp>
        <p:graphicFrame>
          <p:nvGraphicFramePr>
            <p:cNvPr id="24" name="Object 48"/>
            <p:cNvGraphicFramePr>
              <a:graphicFrameLocks noChangeAspect="1"/>
            </p:cNvGraphicFramePr>
            <p:nvPr>
              <p:extLst/>
            </p:nvPr>
          </p:nvGraphicFramePr>
          <p:xfrm>
            <a:off x="1145411" y="3853223"/>
            <a:ext cx="2684565" cy="545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0" name="Equation" r:id="rId5" imgW="1041120" imgH="253800" progId="Equation.DSMT4">
                    <p:embed/>
                  </p:oleObj>
                </mc:Choice>
                <mc:Fallback>
                  <p:oleObj name="Equation" r:id="rId5" imgW="1041120" imgH="253800" progId="Equation.DSMT4">
                    <p:embed/>
                    <p:pic>
                      <p:nvPicPr>
                        <p:cNvPr id="24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5411" y="3853223"/>
                          <a:ext cx="2684565" cy="5452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组合 30"/>
          <p:cNvGrpSpPr/>
          <p:nvPr/>
        </p:nvGrpSpPr>
        <p:grpSpPr>
          <a:xfrm>
            <a:off x="569069" y="4037634"/>
            <a:ext cx="3313192" cy="581025"/>
            <a:chOff x="653300" y="5495768"/>
            <a:chExt cx="3313192" cy="581025"/>
          </a:xfrm>
        </p:grpSpPr>
        <p:sp>
          <p:nvSpPr>
            <p:cNvPr id="21" name="Text Box 45"/>
            <p:cNvSpPr txBox="1">
              <a:spLocks noChangeArrowheads="1"/>
            </p:cNvSpPr>
            <p:nvPr/>
          </p:nvSpPr>
          <p:spPr bwMode="auto">
            <a:xfrm>
              <a:off x="653300" y="5541339"/>
              <a:ext cx="8382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宋体" panose="02010600030101010101" pitchFamily="2" charset="-122"/>
                </a:rPr>
                <a:t>4)</a:t>
              </a:r>
            </a:p>
          </p:txBody>
        </p:sp>
        <p:graphicFrame>
          <p:nvGraphicFramePr>
            <p:cNvPr id="23" name="Object 47"/>
            <p:cNvGraphicFramePr>
              <a:graphicFrameLocks noChangeAspect="1"/>
            </p:cNvGraphicFramePr>
            <p:nvPr>
              <p:extLst/>
            </p:nvPr>
          </p:nvGraphicFramePr>
          <p:xfrm>
            <a:off x="1169317" y="5495768"/>
            <a:ext cx="2797175" cy="581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1" name="Equation" r:id="rId7" imgW="1346040" imgH="279360" progId="Equation.DSMT4">
                    <p:embed/>
                  </p:oleObj>
                </mc:Choice>
                <mc:Fallback>
                  <p:oleObj name="Equation" r:id="rId7" imgW="1346040" imgH="279360" progId="Equation.DSMT4">
                    <p:embed/>
                    <p:pic>
                      <p:nvPicPr>
                        <p:cNvPr id="23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9317" y="5495768"/>
                          <a:ext cx="2797175" cy="581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572788" y="3336434"/>
            <a:ext cx="2884023" cy="585788"/>
            <a:chOff x="749887" y="2982988"/>
            <a:chExt cx="2884023" cy="585788"/>
          </a:xfrm>
        </p:grpSpPr>
        <p:graphicFrame>
          <p:nvGraphicFramePr>
            <p:cNvPr id="17" name="Object 41"/>
            <p:cNvGraphicFramePr>
              <a:graphicFrameLocks noChangeAspect="1"/>
            </p:cNvGraphicFramePr>
            <p:nvPr>
              <p:extLst/>
            </p:nvPr>
          </p:nvGraphicFramePr>
          <p:xfrm>
            <a:off x="1262185" y="2982988"/>
            <a:ext cx="2371725" cy="585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2" name="Equation" r:id="rId9" imgW="1028520" imgH="253800" progId="Equation.DSMT4">
                    <p:embed/>
                  </p:oleObj>
                </mc:Choice>
                <mc:Fallback>
                  <p:oleObj name="Equation" r:id="rId9" imgW="1028520" imgH="253800" progId="Equation.DSMT4">
                    <p:embed/>
                    <p:pic>
                      <p:nvPicPr>
                        <p:cNvPr id="17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2185" y="2982988"/>
                          <a:ext cx="2371725" cy="585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44"/>
            <p:cNvSpPr txBox="1">
              <a:spLocks noChangeArrowheads="1"/>
            </p:cNvSpPr>
            <p:nvPr/>
          </p:nvSpPr>
          <p:spPr bwMode="auto">
            <a:xfrm>
              <a:off x="749887" y="3068530"/>
              <a:ext cx="8382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宋体" panose="02010600030101010101" pitchFamily="2" charset="-122"/>
                </a:rPr>
                <a:t>3)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69069" y="2683637"/>
            <a:ext cx="2827338" cy="579437"/>
            <a:chOff x="475406" y="4648043"/>
            <a:chExt cx="2827338" cy="579437"/>
          </a:xfrm>
        </p:grpSpPr>
        <p:graphicFrame>
          <p:nvGraphicFramePr>
            <p:cNvPr id="16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1042144" y="4648043"/>
            <a:ext cx="2260600" cy="579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3" name="Equation" r:id="rId11" imgW="1091880" imgH="279360" progId="Equation.DSMT4">
                    <p:embed/>
                  </p:oleObj>
                </mc:Choice>
                <mc:Fallback>
                  <p:oleObj name="Equation" r:id="rId11" imgW="1091880" imgH="279360" progId="Equation.DSMT4">
                    <p:embed/>
                    <p:pic>
                      <p:nvPicPr>
                        <p:cNvPr id="16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2144" y="4648043"/>
                          <a:ext cx="2260600" cy="579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43"/>
            <p:cNvSpPr txBox="1">
              <a:spLocks noChangeArrowheads="1"/>
            </p:cNvSpPr>
            <p:nvPr/>
          </p:nvSpPr>
          <p:spPr bwMode="auto">
            <a:xfrm>
              <a:off x="475406" y="4754627"/>
              <a:ext cx="8382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宋体" panose="02010600030101010101" pitchFamily="2" charset="-122"/>
                </a:rPr>
                <a:t>2)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9069" y="2148331"/>
            <a:ext cx="2869011" cy="614362"/>
            <a:chOff x="569069" y="2148331"/>
            <a:chExt cx="2869011" cy="614362"/>
          </a:xfrm>
        </p:grpSpPr>
        <p:graphicFrame>
          <p:nvGraphicFramePr>
            <p:cNvPr id="15" name="Object 39"/>
            <p:cNvGraphicFramePr>
              <a:graphicFrameLocks noChangeAspect="1"/>
            </p:cNvGraphicFramePr>
            <p:nvPr>
              <p:extLst/>
            </p:nvPr>
          </p:nvGraphicFramePr>
          <p:xfrm>
            <a:off x="1166368" y="2148331"/>
            <a:ext cx="2271712" cy="614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4" name="Equation" r:id="rId13" imgW="939600" imgH="253800" progId="Equation.DSMT4">
                    <p:embed/>
                  </p:oleObj>
                </mc:Choice>
                <mc:Fallback>
                  <p:oleObj name="Equation" r:id="rId13" imgW="939600" imgH="253800" progId="Equation.DSMT4">
                    <p:embed/>
                    <p:pic>
                      <p:nvPicPr>
                        <p:cNvPr id="15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6368" y="2148331"/>
                          <a:ext cx="2271712" cy="614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42"/>
            <p:cNvSpPr txBox="1">
              <a:spLocks noChangeArrowheads="1"/>
            </p:cNvSpPr>
            <p:nvPr/>
          </p:nvSpPr>
          <p:spPr bwMode="auto">
            <a:xfrm>
              <a:off x="569069" y="2290731"/>
              <a:ext cx="9906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宋体" panose="02010600030101010101" pitchFamily="2" charset="-122"/>
                </a:rPr>
                <a:t>1)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00836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81"/>
          <p:cNvGrpSpPr>
            <a:grpSpLocks/>
          </p:cNvGrpSpPr>
          <p:nvPr/>
        </p:nvGrpSpPr>
        <p:grpSpPr bwMode="auto">
          <a:xfrm>
            <a:off x="144378" y="1200070"/>
            <a:ext cx="8113715" cy="708026"/>
            <a:chOff x="149" y="1348"/>
            <a:chExt cx="5111" cy="446"/>
          </a:xfrm>
        </p:grpSpPr>
        <p:graphicFrame>
          <p:nvGraphicFramePr>
            <p:cNvPr id="33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6264931"/>
                </p:ext>
              </p:extLst>
            </p:nvPr>
          </p:nvGraphicFramePr>
          <p:xfrm>
            <a:off x="4571" y="1407"/>
            <a:ext cx="689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59" name="Equation" r:id="rId4" imgW="749160" imgH="228600" progId="Equation.DSMT4">
                    <p:embed/>
                  </p:oleObj>
                </mc:Choice>
                <mc:Fallback>
                  <p:oleObj name="Equation" r:id="rId4" imgW="749160" imgH="228600" progId="Equation.DSMT4">
                    <p:embed/>
                    <p:pic>
                      <p:nvPicPr>
                        <p:cNvPr id="33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1" y="1407"/>
                          <a:ext cx="689" cy="2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Rectangle 53"/>
            <p:cNvSpPr>
              <a:spLocks noChangeArrowheads="1"/>
            </p:cNvSpPr>
            <p:nvPr/>
          </p:nvSpPr>
          <p:spPr bwMode="auto">
            <a:xfrm>
              <a:off x="149" y="1348"/>
              <a:ext cx="4767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Sylvester criterion: 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sufficient and necessary condition of       </a:t>
              </a:r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</a:p>
            <a:p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being 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 definite is  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Rectangle 54"/>
          <p:cNvSpPr>
            <a:spLocks noChangeArrowheads="1"/>
          </p:cNvSpPr>
          <p:nvPr/>
        </p:nvSpPr>
        <p:spPr bwMode="auto">
          <a:xfrm>
            <a:off x="575750" y="2255806"/>
            <a:ext cx="6979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Order Master determinant of matrix P are greater than 0, that is </a:t>
            </a:r>
            <a:endParaRPr lang="zh-CN" altLang="en-GB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0130" y="2622875"/>
            <a:ext cx="4981576" cy="903288"/>
            <a:chOff x="3210173" y="4634235"/>
            <a:chExt cx="4981576" cy="903288"/>
          </a:xfrm>
        </p:grpSpPr>
        <p:graphicFrame>
          <p:nvGraphicFramePr>
            <p:cNvPr id="58" name="Object 57"/>
            <p:cNvGraphicFramePr>
              <a:graphicFrameLocks noChangeAspect="1"/>
            </p:cNvGraphicFramePr>
            <p:nvPr>
              <p:extLst/>
            </p:nvPr>
          </p:nvGraphicFramePr>
          <p:xfrm>
            <a:off x="3210173" y="4842198"/>
            <a:ext cx="909638" cy="42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0" name="公式" r:id="rId6" imgW="457200" imgH="215640" progId="Equation.3">
                    <p:embed/>
                  </p:oleObj>
                </mc:Choice>
                <mc:Fallback>
                  <p:oleObj name="公式" r:id="rId6" imgW="457200" imgH="215640" progId="Equation.3">
                    <p:embed/>
                    <p:pic>
                      <p:nvPicPr>
                        <p:cNvPr id="58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173" y="4842198"/>
                          <a:ext cx="909638" cy="425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56"/>
            <p:cNvGraphicFramePr>
              <a:graphicFrameLocks noChangeAspect="1"/>
            </p:cNvGraphicFramePr>
            <p:nvPr>
              <p:extLst/>
            </p:nvPr>
          </p:nvGraphicFramePr>
          <p:xfrm>
            <a:off x="4523036" y="4746163"/>
            <a:ext cx="1262063" cy="695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1" name="公式" r:id="rId8" imgW="863280" imgH="482400" progId="Equation.3">
                    <p:embed/>
                  </p:oleObj>
                </mc:Choice>
                <mc:Fallback>
                  <p:oleObj name="公式" r:id="rId8" imgW="863280" imgH="482400" progId="Equation.3">
                    <p:embed/>
                    <p:pic>
                      <p:nvPicPr>
                        <p:cNvPr id="59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3036" y="4746163"/>
                          <a:ext cx="1262063" cy="695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745536" y="4634235"/>
            <a:ext cx="1446213" cy="903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2" name="公式" r:id="rId10" imgW="1130040" imgH="711000" progId="Equation.3">
                    <p:embed/>
                  </p:oleObj>
                </mc:Choice>
                <mc:Fallback>
                  <p:oleObj name="公式" r:id="rId10" imgW="1130040" imgH="711000" progId="Equation.3">
                    <p:embed/>
                    <p:pic>
                      <p:nvPicPr>
                        <p:cNvPr id="6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45536" y="4634235"/>
                          <a:ext cx="1446213" cy="903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4076948" y="4899348"/>
              <a:ext cx="438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5732711" y="4880298"/>
              <a:ext cx="18145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zh-CN" altLang="en-US" b="1">
                  <a:latin typeface="宋体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b="1">
                  <a:latin typeface="宋体" panose="02010600030101010101" pitchFamily="2" charset="-122"/>
                  <a:cs typeface="Times New Roman" panose="02020603050405020304" pitchFamily="18" charset="0"/>
                </a:rPr>
                <a:t>…</a:t>
              </a:r>
              <a:r>
                <a:rPr lang="zh-CN" altLang="en-US" b="1">
                  <a:latin typeface="宋体" panose="02010600030101010101" pitchFamily="2" charset="-122"/>
                  <a:cs typeface="Times New Roman" panose="02020603050405020304" pitchFamily="18" charset="0"/>
                </a:rPr>
                <a:t>，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4733" y="3581141"/>
            <a:ext cx="6740876" cy="415743"/>
            <a:chOff x="2839131" y="5630668"/>
            <a:chExt cx="6740876" cy="415743"/>
          </a:xfrm>
        </p:grpSpPr>
        <p:graphicFrame>
          <p:nvGraphicFramePr>
            <p:cNvPr id="63" name="Object 73"/>
            <p:cNvGraphicFramePr>
              <a:graphicFrameLocks noChangeAspect="1"/>
            </p:cNvGraphicFramePr>
            <p:nvPr>
              <p:extLst/>
            </p:nvPr>
          </p:nvGraphicFramePr>
          <p:xfrm>
            <a:off x="3558791" y="5714297"/>
            <a:ext cx="679451" cy="332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3" name="Equation" r:id="rId12" imgW="355320" imgH="203040" progId="Equation.DSMT4">
                    <p:embed/>
                  </p:oleObj>
                </mc:Choice>
                <mc:Fallback>
                  <p:oleObj name="Equation" r:id="rId12" imgW="355320" imgH="203040" progId="Equation.DSMT4">
                    <p:embed/>
                    <p:pic>
                      <p:nvPicPr>
                        <p:cNvPr id="63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8791" y="5714297"/>
                          <a:ext cx="679451" cy="3321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72"/>
            <p:cNvGraphicFramePr>
              <a:graphicFrameLocks noChangeAspect="1"/>
            </p:cNvGraphicFramePr>
            <p:nvPr>
              <p:extLst/>
            </p:nvPr>
          </p:nvGraphicFramePr>
          <p:xfrm>
            <a:off x="6356899" y="5664007"/>
            <a:ext cx="422776" cy="280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4" name="Equation" r:id="rId14" imgW="164880" imgH="164880" progId="Equation.DSMT4">
                    <p:embed/>
                  </p:oleObj>
                </mc:Choice>
                <mc:Fallback>
                  <p:oleObj name="Equation" r:id="rId14" imgW="164880" imgH="164880" progId="Equation.DSMT4">
                    <p:embed/>
                    <p:pic>
                      <p:nvPicPr>
                        <p:cNvPr id="64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6899" y="5664007"/>
                          <a:ext cx="422776" cy="28053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Rectangle 74"/>
            <p:cNvSpPr>
              <a:spLocks noChangeArrowheads="1"/>
            </p:cNvSpPr>
            <p:nvPr/>
          </p:nvSpPr>
          <p:spPr bwMode="auto">
            <a:xfrm>
              <a:off x="2839131" y="5630669"/>
              <a:ext cx="80919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altLang="zh-CN" b="1" dirty="0">
                  <a:latin typeface="宋体" panose="02010600030101010101" pitchFamily="2" charset="-122"/>
                  <a:cs typeface="Times New Roman" panose="02020603050405020304" pitchFamily="18" charset="0"/>
                </a:rPr>
                <a:t>then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75"/>
            <p:cNvSpPr>
              <a:spLocks noChangeArrowheads="1"/>
            </p:cNvSpPr>
            <p:nvPr/>
          </p:nvSpPr>
          <p:spPr bwMode="auto">
            <a:xfrm>
              <a:off x="4323011" y="5664007"/>
              <a:ext cx="20120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positive definite,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76"/>
            <p:cNvSpPr>
              <a:spLocks noChangeArrowheads="1"/>
            </p:cNvSpPr>
            <p:nvPr/>
          </p:nvSpPr>
          <p:spPr bwMode="auto">
            <a:xfrm>
              <a:off x="6702296" y="5630668"/>
              <a:ext cx="28777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a positive definite matrix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Rectangle 54"/>
          <p:cNvSpPr>
            <a:spLocks noChangeArrowheads="1"/>
          </p:cNvSpPr>
          <p:nvPr/>
        </p:nvSpPr>
        <p:spPr bwMode="auto">
          <a:xfrm>
            <a:off x="594398" y="4076232"/>
            <a:ext cx="71228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sign of Order Master determinant of matrix P is altering , that is </a:t>
            </a:r>
            <a:endParaRPr lang="zh-CN" altLang="en-GB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-762000" y="4686383"/>
            <a:ext cx="9906000" cy="1001713"/>
            <a:chOff x="0" y="1384300"/>
            <a:chExt cx="9906000" cy="1001713"/>
          </a:xfrm>
        </p:grpSpPr>
        <p:sp>
          <p:nvSpPr>
            <p:cNvPr id="73" name="Rectangle 15"/>
            <p:cNvSpPr>
              <a:spLocks noChangeArrowheads="1"/>
            </p:cNvSpPr>
            <p:nvPr/>
          </p:nvSpPr>
          <p:spPr bwMode="auto">
            <a:xfrm>
              <a:off x="0" y="2386013"/>
              <a:ext cx="9906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4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1450381" y="1709575"/>
            <a:ext cx="622912" cy="291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5" name="公式" r:id="rId16" imgW="457200" imgH="215640" progId="Equation.3">
                    <p:embed/>
                  </p:oleObj>
                </mc:Choice>
                <mc:Fallback>
                  <p:oleObj name="公式" r:id="rId16" imgW="457200" imgH="215640" progId="Equation.3">
                    <p:embed/>
                    <p:pic>
                      <p:nvPicPr>
                        <p:cNvPr id="74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0381" y="1709575"/>
                          <a:ext cx="622912" cy="29195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5992388"/>
                </p:ext>
              </p:extLst>
            </p:nvPr>
          </p:nvGraphicFramePr>
          <p:xfrm>
            <a:off x="2648826" y="1414572"/>
            <a:ext cx="1538825" cy="85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6" name="公式" r:id="rId18" imgW="863280" imgH="482400" progId="Equation.3">
                    <p:embed/>
                  </p:oleObj>
                </mc:Choice>
                <mc:Fallback>
                  <p:oleObj name="公式" r:id="rId18" imgW="863280" imgH="482400" progId="Equation.3">
                    <p:embed/>
                    <p:pic>
                      <p:nvPicPr>
                        <p:cNvPr id="75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8826" y="1414572"/>
                          <a:ext cx="1538825" cy="8510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26"/>
            <p:cNvGraphicFramePr>
              <a:graphicFrameLocks noChangeAspect="1"/>
            </p:cNvGraphicFramePr>
            <p:nvPr>
              <p:extLst/>
            </p:nvPr>
          </p:nvGraphicFramePr>
          <p:xfrm>
            <a:off x="5898890" y="1384300"/>
            <a:ext cx="2027498" cy="990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7" name="公式" r:id="rId20" imgW="1447560" imgH="711000" progId="Equation.3">
                    <p:embed/>
                  </p:oleObj>
                </mc:Choice>
                <mc:Fallback>
                  <p:oleObj name="公式" r:id="rId20" imgW="1447560" imgH="711000" progId="Equation.3">
                    <p:embed/>
                    <p:pic>
                      <p:nvPicPr>
                        <p:cNvPr id="76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8890" y="1384300"/>
                          <a:ext cx="2027498" cy="99047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" name="Rectangle 30"/>
            <p:cNvSpPr>
              <a:spLocks noChangeArrowheads="1"/>
            </p:cNvSpPr>
            <p:nvPr/>
          </p:nvSpPr>
          <p:spPr bwMode="auto">
            <a:xfrm>
              <a:off x="2120108" y="1670887"/>
              <a:ext cx="30797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</a:p>
          </p:txBody>
        </p:sp>
        <p:sp>
          <p:nvSpPr>
            <p:cNvPr id="78" name="Rectangle 31"/>
            <p:cNvSpPr>
              <a:spLocks noChangeArrowheads="1"/>
            </p:cNvSpPr>
            <p:nvPr/>
          </p:nvSpPr>
          <p:spPr bwMode="auto">
            <a:xfrm>
              <a:off x="4191000" y="1763196"/>
              <a:ext cx="143500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 is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66147" y="5749561"/>
            <a:ext cx="6779348" cy="415743"/>
            <a:chOff x="2839131" y="5630668"/>
            <a:chExt cx="6779348" cy="415743"/>
          </a:xfrm>
        </p:grpSpPr>
        <p:graphicFrame>
          <p:nvGraphicFramePr>
            <p:cNvPr id="80" name="Object 73"/>
            <p:cNvGraphicFramePr>
              <a:graphicFrameLocks noChangeAspect="1"/>
            </p:cNvGraphicFramePr>
            <p:nvPr>
              <p:extLst/>
            </p:nvPr>
          </p:nvGraphicFramePr>
          <p:xfrm>
            <a:off x="3558791" y="5714297"/>
            <a:ext cx="679451" cy="332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8" name="Equation" r:id="rId22" imgW="355320" imgH="203040" progId="Equation.DSMT4">
                    <p:embed/>
                  </p:oleObj>
                </mc:Choice>
                <mc:Fallback>
                  <p:oleObj name="Equation" r:id="rId22" imgW="355320" imgH="203040" progId="Equation.DSMT4">
                    <p:embed/>
                    <p:pic>
                      <p:nvPicPr>
                        <p:cNvPr id="8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8791" y="5714297"/>
                          <a:ext cx="679451" cy="3321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72"/>
            <p:cNvGraphicFramePr>
              <a:graphicFrameLocks noChangeAspect="1"/>
            </p:cNvGraphicFramePr>
            <p:nvPr>
              <p:extLst/>
            </p:nvPr>
          </p:nvGraphicFramePr>
          <p:xfrm>
            <a:off x="6356899" y="5664007"/>
            <a:ext cx="422776" cy="280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9" name="Equation" r:id="rId23" imgW="164880" imgH="164880" progId="Equation.DSMT4">
                    <p:embed/>
                  </p:oleObj>
                </mc:Choice>
                <mc:Fallback>
                  <p:oleObj name="Equation" r:id="rId23" imgW="164880" imgH="164880" progId="Equation.DSMT4">
                    <p:embed/>
                    <p:pic>
                      <p:nvPicPr>
                        <p:cNvPr id="81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6899" y="5664007"/>
                          <a:ext cx="422776" cy="28053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2839131" y="5630669"/>
              <a:ext cx="80919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altLang="zh-CN" b="1" dirty="0">
                  <a:latin typeface="宋体" panose="02010600030101010101" pitchFamily="2" charset="-122"/>
                  <a:cs typeface="Times New Roman" panose="02020603050405020304" pitchFamily="18" charset="0"/>
                </a:rPr>
                <a:t>then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75"/>
            <p:cNvSpPr>
              <a:spLocks noChangeArrowheads="1"/>
            </p:cNvSpPr>
            <p:nvPr/>
          </p:nvSpPr>
          <p:spPr bwMode="auto">
            <a:xfrm>
              <a:off x="4323011" y="5664007"/>
              <a:ext cx="207620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negative definite,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6702296" y="5630668"/>
              <a:ext cx="291618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a negative definite matrix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82975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6EBE69E-B748-4DF9-B7F6-A6FA952F3E48}"/>
              </a:ext>
            </a:extLst>
          </p:cNvPr>
          <p:cNvSpPr/>
          <p:nvPr/>
        </p:nvSpPr>
        <p:spPr>
          <a:xfrm>
            <a:off x="606963" y="1429669"/>
            <a:ext cx="66710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stability.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any system which is casual and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relaxed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time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input and output is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F81C1B89-ED75-4CAF-8A17-FF8AB7FA4805}"/>
                  </a:ext>
                </a:extLst>
              </p:cNvPr>
              <p:cNvSpPr/>
              <p:nvPr/>
            </p:nvSpPr>
            <p:spPr>
              <a:xfrm>
                <a:off x="1831790" y="2696492"/>
                <a:ext cx="3446136" cy="745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i="1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    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81C1B89-ED75-4CAF-8A17-FF8AB7FA4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90" y="2696492"/>
                <a:ext cx="3446136" cy="745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F7D6F20-C814-46F1-9C85-4A874E5CAD03}"/>
              </a:ext>
            </a:extLst>
          </p:cNvPr>
          <p:cNvSpPr/>
          <p:nvPr/>
        </p:nvSpPr>
        <p:spPr>
          <a:xfrm>
            <a:off x="3554858" y="1574684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(0)=0)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6980113-32D9-476C-A410-ADF2415067C9}"/>
              </a:ext>
            </a:extLst>
          </p:cNvPr>
          <p:cNvSpPr/>
          <p:nvPr/>
        </p:nvSpPr>
        <p:spPr>
          <a:xfrm>
            <a:off x="602924" y="4381995"/>
            <a:ext cx="7785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external stable or BIBO</a:t>
            </a:r>
            <a:r>
              <a: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Bounded Input Bounded Output</a:t>
            </a:r>
            <a:r>
              <a: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51398A2B-CAD3-4316-832B-E3C38744B329}"/>
                  </a:ext>
                </a:extLst>
              </p:cNvPr>
              <p:cNvSpPr/>
              <p:nvPr/>
            </p:nvSpPr>
            <p:spPr>
              <a:xfrm>
                <a:off x="951784" y="3941645"/>
                <a:ext cx="23426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1398A2B-CAD3-4316-832B-E3C38744B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84" y="3941645"/>
                <a:ext cx="234269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64680A3F-AEC2-4546-8CAF-171F38ADAE10}"/>
                  </a:ext>
                </a:extLst>
              </p:cNvPr>
              <p:cNvSpPr/>
              <p:nvPr/>
            </p:nvSpPr>
            <p:spPr>
              <a:xfrm>
                <a:off x="3294477" y="3927511"/>
                <a:ext cx="1535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4680A3F-AEC2-4546-8CAF-171F38ADA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477" y="3927511"/>
                <a:ext cx="1535549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4B0F16D-3FAA-4DD4-9C40-9FE42E6718EA}"/>
              </a:ext>
            </a:extLst>
          </p:cNvPr>
          <p:cNvSpPr/>
          <p:nvPr/>
        </p:nvSpPr>
        <p:spPr>
          <a:xfrm>
            <a:off x="858778" y="3558179"/>
            <a:ext cx="6449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input and output are bounded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2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"/>
    </mc:Choice>
    <mc:Fallback>
      <p:transition spd="slow" advTm="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2F557EDB-C8B0-4069-9C95-C5A82C7C7CE3}"/>
              </a:ext>
            </a:extLst>
          </p:cNvPr>
          <p:cNvGrpSpPr/>
          <p:nvPr/>
        </p:nvGrpSpPr>
        <p:grpSpPr>
          <a:xfrm>
            <a:off x="179512" y="1417638"/>
            <a:ext cx="8280920" cy="1089337"/>
            <a:chOff x="179512" y="1417638"/>
            <a:chExt cx="8280920" cy="1089337"/>
          </a:xfrm>
        </p:grpSpPr>
        <p:sp>
          <p:nvSpPr>
            <p:cNvPr id="9" name="矩形 8"/>
            <p:cNvSpPr/>
            <p:nvPr/>
          </p:nvSpPr>
          <p:spPr>
            <a:xfrm>
              <a:off x="179512" y="1417638"/>
              <a:ext cx="8280920" cy="395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Example:</a:t>
              </a:r>
              <a:r>
                <a:rPr kumimoji="1" lang="en-US" altLang="zh-CN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try to figure out the sign the following functions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xmlns="" id="{F5406C69-791B-40AF-992B-B5724DD384C7}"/>
                    </a:ext>
                  </a:extLst>
                </p:cNvPr>
                <p:cNvSpPr/>
                <p:nvPr/>
              </p:nvSpPr>
              <p:spPr>
                <a:xfrm>
                  <a:off x="1979712" y="1813387"/>
                  <a:ext cx="3431196" cy="6935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=10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       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=10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F5406C69-791B-40AF-992B-B5724DD38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712" y="1813387"/>
                  <a:ext cx="3431196" cy="6935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0D860D63-2F39-437B-9103-B66E85A3A80C}"/>
                  </a:ext>
                </a:extLst>
              </p:cNvPr>
              <p:cNvSpPr/>
              <p:nvPr/>
            </p:nvSpPr>
            <p:spPr>
              <a:xfrm>
                <a:off x="1403648" y="2902724"/>
                <a:ext cx="4849917" cy="849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    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=10&gt;0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     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=|</m:t>
                            </m:r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|&gt;0</m:t>
                            </m:r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𝑝𝑜𝑠𝑖𝑡𝑖𝑣𝑒</m:t>
                            </m:r>
                            <m:r>
                              <m:rPr>
                                <m:nor/>
                              </m:rPr>
                              <a:rPr lang="zh-CN" altLang="en-US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𝑑𝑒𝑓𝑖𝑛𝑖𝑡𝑒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D860D63-2F39-437B-9103-B66E85A3A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902724"/>
                <a:ext cx="4849917" cy="849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4431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9512" y="1417638"/>
                <a:ext cx="8964488" cy="400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try to verify that the following function is positive definite.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17638"/>
                <a:ext cx="8964488" cy="400046"/>
              </a:xfrm>
              <a:prstGeom prst="rect">
                <a:avLst/>
              </a:prstGeom>
              <a:blipFill>
                <a:blip r:embed="rId4"/>
                <a:stretch>
                  <a:fillRect l="-544" t="-153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Object 9"/>
          <p:cNvGraphicFramePr>
            <a:graphicFrameLocks noChangeAspect="1"/>
          </p:cNvGraphicFramePr>
          <p:nvPr>
            <p:extLst/>
          </p:nvPr>
        </p:nvGraphicFramePr>
        <p:xfrm>
          <a:off x="2051720" y="1961901"/>
          <a:ext cx="4700414" cy="438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9" name="Equation" r:id="rId5" imgW="2730240" imgH="253800" progId="Equation.DSMT4">
                  <p:embed/>
                </p:oleObj>
              </mc:Choice>
              <mc:Fallback>
                <p:oleObj name="Equation" r:id="rId5" imgW="2730240" imgH="253800" progId="Equation.DSMT4">
                  <p:embed/>
                  <p:pic>
                    <p:nvPicPr>
                      <p:cNvPr id="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961901"/>
                        <a:ext cx="4700414" cy="438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0"/>
          <p:cNvGraphicFramePr>
            <a:graphicFrameLocks noChangeAspect="1"/>
          </p:cNvGraphicFramePr>
          <p:nvPr>
            <p:extLst/>
          </p:nvPr>
        </p:nvGraphicFramePr>
        <p:xfrm>
          <a:off x="2375416" y="3002774"/>
          <a:ext cx="4053022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0" name="Equation" r:id="rId7" imgW="2857320" imgH="711000" progId="Equation.DSMT4">
                  <p:embed/>
                </p:oleObj>
              </mc:Choice>
              <mc:Fallback>
                <p:oleObj name="Equation" r:id="rId7" imgW="2857320" imgH="711000" progId="Equation.DSMT4">
                  <p:embed/>
                  <p:pic>
                    <p:nvPicPr>
                      <p:cNvPr id="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5416" y="3002774"/>
                        <a:ext cx="4053022" cy="10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1"/>
          <p:cNvGraphicFramePr>
            <a:graphicFrameLocks noChangeAspect="1"/>
          </p:cNvGraphicFramePr>
          <p:nvPr>
            <p:extLst/>
          </p:nvPr>
        </p:nvGraphicFramePr>
        <p:xfrm>
          <a:off x="3851920" y="4455451"/>
          <a:ext cx="576257" cy="3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1" name="公式" r:id="rId9" imgW="393480" imgH="215640" progId="Equation.3">
                  <p:embed/>
                </p:oleObj>
              </mc:Choice>
              <mc:Fallback>
                <p:oleObj name="公式" r:id="rId9" imgW="393480" imgH="215640" progId="Equation.3">
                  <p:embed/>
                  <p:pic>
                    <p:nvPicPr>
                      <p:cNvPr id="2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4455451"/>
                        <a:ext cx="576257" cy="3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3"/>
          <p:cNvGraphicFramePr>
            <a:graphicFrameLocks noChangeAspect="1"/>
          </p:cNvGraphicFramePr>
          <p:nvPr>
            <p:extLst/>
          </p:nvPr>
        </p:nvGraphicFramePr>
        <p:xfrm>
          <a:off x="3828059" y="4924788"/>
          <a:ext cx="725468" cy="362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2" name="公式" r:id="rId11" imgW="431640" imgH="215640" progId="Equation.3">
                  <p:embed/>
                </p:oleObj>
              </mc:Choice>
              <mc:Fallback>
                <p:oleObj name="公式" r:id="rId11" imgW="431640" imgH="215640" progId="Equation.3">
                  <p:embed/>
                  <p:pic>
                    <p:nvPicPr>
                      <p:cNvPr id="2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8059" y="4924788"/>
                        <a:ext cx="725468" cy="362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4"/>
          <p:cNvGraphicFramePr>
            <a:graphicFrameLocks noChangeAspect="1"/>
          </p:cNvGraphicFramePr>
          <p:nvPr>
            <p:extLst/>
          </p:nvPr>
        </p:nvGraphicFramePr>
        <p:xfrm>
          <a:off x="3851441" y="5435771"/>
          <a:ext cx="678704" cy="35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3" name="公式" r:id="rId13" imgW="431640" imgH="228600" progId="Equation.3">
                  <p:embed/>
                </p:oleObj>
              </mc:Choice>
              <mc:Fallback>
                <p:oleObj name="公式" r:id="rId13" imgW="431640" imgH="228600" progId="Equation.3">
                  <p:embed/>
                  <p:pic>
                    <p:nvPicPr>
                      <p:cNvPr id="2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441" y="5435771"/>
                        <a:ext cx="678704" cy="35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4915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81"/>
          <p:cNvGrpSpPr>
            <a:grpSpLocks/>
          </p:cNvGrpSpPr>
          <p:nvPr/>
        </p:nvGrpSpPr>
        <p:grpSpPr bwMode="auto">
          <a:xfrm>
            <a:off x="-21103" y="1404842"/>
            <a:ext cx="5648326" cy="377826"/>
            <a:chOff x="111" y="1536"/>
            <a:chExt cx="3558" cy="238"/>
          </a:xfrm>
        </p:grpSpPr>
        <p:graphicFrame>
          <p:nvGraphicFramePr>
            <p:cNvPr id="33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9466465"/>
                </p:ext>
              </p:extLst>
            </p:nvPr>
          </p:nvGraphicFramePr>
          <p:xfrm>
            <a:off x="1077" y="1536"/>
            <a:ext cx="259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85" name="Equation" r:id="rId4" imgW="2819160" imgH="241200" progId="Equation.DSMT4">
                    <p:embed/>
                  </p:oleObj>
                </mc:Choice>
                <mc:Fallback>
                  <p:oleObj name="Equation" r:id="rId4" imgW="2819160" imgH="241200" progId="Equation.DSMT4">
                    <p:embed/>
                    <p:pic>
                      <p:nvPicPr>
                        <p:cNvPr id="33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7" y="1536"/>
                          <a:ext cx="2592" cy="2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Rectangle 53"/>
            <p:cNvSpPr>
              <a:spLocks noChangeArrowheads="1"/>
            </p:cNvSpPr>
            <p:nvPr/>
          </p:nvSpPr>
          <p:spPr bwMode="auto">
            <a:xfrm>
              <a:off x="111" y="1541"/>
              <a:ext cx="8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 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1174" y="1953492"/>
            <a:ext cx="4661605" cy="393909"/>
            <a:chOff x="2604602" y="5606092"/>
            <a:chExt cx="4661605" cy="393909"/>
          </a:xfrm>
        </p:grpSpPr>
        <p:graphicFrame>
          <p:nvGraphicFramePr>
            <p:cNvPr id="63" name="Object 7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1717670"/>
                </p:ext>
              </p:extLst>
            </p:nvPr>
          </p:nvGraphicFramePr>
          <p:xfrm>
            <a:off x="3937184" y="5676114"/>
            <a:ext cx="2667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86" name="Equation" r:id="rId6" imgW="139680" imgH="177480" progId="Equation.DSMT4">
                    <p:embed/>
                  </p:oleObj>
                </mc:Choice>
                <mc:Fallback>
                  <p:oleObj name="Equation" r:id="rId6" imgW="139680" imgH="177480" progId="Equation.DSMT4">
                    <p:embed/>
                    <p:pic>
                      <p:nvPicPr>
                        <p:cNvPr id="63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184" y="5676114"/>
                          <a:ext cx="266700" cy="29051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Rectangle 74"/>
            <p:cNvSpPr>
              <a:spLocks noChangeArrowheads="1"/>
            </p:cNvSpPr>
            <p:nvPr/>
          </p:nvSpPr>
          <p:spPr bwMode="auto">
            <a:xfrm>
              <a:off x="2604602" y="5630669"/>
              <a:ext cx="139582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75"/>
            <p:cNvSpPr>
              <a:spLocks noChangeArrowheads="1"/>
            </p:cNvSpPr>
            <p:nvPr/>
          </p:nvSpPr>
          <p:spPr bwMode="auto">
            <a:xfrm>
              <a:off x="4345536" y="5606092"/>
              <a:ext cx="292067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make </a:t>
              </a:r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 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positive 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definite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6" name="Object 8">
            <a:extLst>
              <a:ext uri="{FF2B5EF4-FFF2-40B4-BE49-F238E27FC236}">
                <a16:creationId xmlns:a16="http://schemas.microsoft.com/office/drawing/2014/main" xmlns="" id="{EC28FB67-5DB3-463D-AE12-2453CC1C98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12430"/>
              </p:ext>
            </p:extLst>
          </p:nvPr>
        </p:nvGraphicFramePr>
        <p:xfrm>
          <a:off x="2066925" y="2908300"/>
          <a:ext cx="2284413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7" name="Equation" r:id="rId8" imgW="1143000" imgH="711000" progId="Equation.DSMT4">
                  <p:embed/>
                </p:oleObj>
              </mc:Choice>
              <mc:Fallback>
                <p:oleObj name="Equation" r:id="rId8" imgW="1143000" imgH="711000" progId="Equation.DSMT4">
                  <p:embed/>
                  <p:pic>
                    <p:nvPicPr>
                      <p:cNvPr id="15" name="Object 8">
                        <a:extLst>
                          <a:ext uri="{FF2B5EF4-FFF2-40B4-BE49-F238E27FC236}">
                            <a16:creationId xmlns:a16="http://schemas.microsoft.com/office/drawing/2014/main" xmlns="" id="{EC28FB67-5DB3-463D-AE12-2453CC1C98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2908300"/>
                        <a:ext cx="2284413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8">
            <a:extLst>
              <a:ext uri="{FF2B5EF4-FFF2-40B4-BE49-F238E27FC236}">
                <a16:creationId xmlns:a16="http://schemas.microsoft.com/office/drawing/2014/main" xmlns="" id="{EC28FB67-5DB3-463D-AE12-2453CC1C98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96644"/>
              </p:ext>
            </p:extLst>
          </p:nvPr>
        </p:nvGraphicFramePr>
        <p:xfrm>
          <a:off x="2884488" y="5116513"/>
          <a:ext cx="10144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8" name="Equation" r:id="rId10" imgW="507960" imgH="177480" progId="Equation.DSMT4">
                  <p:embed/>
                </p:oleObj>
              </mc:Choice>
              <mc:Fallback>
                <p:oleObj name="Equation" r:id="rId10" imgW="507960" imgH="177480" progId="Equation.DSMT4">
                  <p:embed/>
                  <p:pic>
                    <p:nvPicPr>
                      <p:cNvPr id="36" name="Object 8">
                        <a:extLst>
                          <a:ext uri="{FF2B5EF4-FFF2-40B4-BE49-F238E27FC236}">
                            <a16:creationId xmlns:a16="http://schemas.microsoft.com/office/drawing/2014/main" xmlns="" id="{EC28FB67-5DB3-463D-AE12-2453CC1C98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488" y="5116513"/>
                        <a:ext cx="10144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20772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Preliminaries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53"/>
          <p:cNvSpPr>
            <a:spLocks noChangeArrowheads="1"/>
          </p:cNvSpPr>
          <p:nvPr/>
        </p:nvSpPr>
        <p:spPr bwMode="auto">
          <a:xfrm>
            <a:off x="640580" y="1244913"/>
            <a:ext cx="65373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and necessary condition of          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being positive definite is 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4"/>
          <p:cNvSpPr>
            <a:spLocks noChangeArrowheads="1"/>
          </p:cNvSpPr>
          <p:nvPr/>
        </p:nvSpPr>
        <p:spPr bwMode="auto">
          <a:xfrm>
            <a:off x="575750" y="2255806"/>
            <a:ext cx="55198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The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eigenvalues of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Yu Gothic UI Semilight" panose="020B0400000000000000" pitchFamily="34" charset="-128"/>
                <a:cs typeface="Times New Roman" panose="02020603050405020304" pitchFamily="18" charset="0"/>
              </a:rPr>
              <a:t>matrix P are greater than 0, that is </a:t>
            </a:r>
            <a:endParaRPr lang="zh-CN" altLang="en-GB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4733" y="3581141"/>
            <a:ext cx="6740876" cy="415743"/>
            <a:chOff x="2839131" y="5630668"/>
            <a:chExt cx="6740876" cy="415743"/>
          </a:xfrm>
        </p:grpSpPr>
        <p:graphicFrame>
          <p:nvGraphicFramePr>
            <p:cNvPr id="63" name="Object 73"/>
            <p:cNvGraphicFramePr>
              <a:graphicFrameLocks noChangeAspect="1"/>
            </p:cNvGraphicFramePr>
            <p:nvPr>
              <p:extLst/>
            </p:nvPr>
          </p:nvGraphicFramePr>
          <p:xfrm>
            <a:off x="3558791" y="5714297"/>
            <a:ext cx="679451" cy="332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12" name="Equation" r:id="rId4" imgW="355320" imgH="203040" progId="Equation.DSMT4">
                    <p:embed/>
                  </p:oleObj>
                </mc:Choice>
                <mc:Fallback>
                  <p:oleObj name="Equation" r:id="rId4" imgW="355320" imgH="203040" progId="Equation.DSMT4">
                    <p:embed/>
                    <p:pic>
                      <p:nvPicPr>
                        <p:cNvPr id="63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8791" y="5714297"/>
                          <a:ext cx="679451" cy="33211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72"/>
            <p:cNvGraphicFramePr>
              <a:graphicFrameLocks noChangeAspect="1"/>
            </p:cNvGraphicFramePr>
            <p:nvPr>
              <p:extLst/>
            </p:nvPr>
          </p:nvGraphicFramePr>
          <p:xfrm>
            <a:off x="6356899" y="5664007"/>
            <a:ext cx="422776" cy="280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13" name="Equation" r:id="rId6" imgW="164880" imgH="164880" progId="Equation.DSMT4">
                    <p:embed/>
                  </p:oleObj>
                </mc:Choice>
                <mc:Fallback>
                  <p:oleObj name="Equation" r:id="rId6" imgW="164880" imgH="164880" progId="Equation.DSMT4">
                    <p:embed/>
                    <p:pic>
                      <p:nvPicPr>
                        <p:cNvPr id="64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6899" y="5664007"/>
                          <a:ext cx="422776" cy="28053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Rectangle 74"/>
            <p:cNvSpPr>
              <a:spLocks noChangeArrowheads="1"/>
            </p:cNvSpPr>
            <p:nvPr/>
          </p:nvSpPr>
          <p:spPr bwMode="auto">
            <a:xfrm>
              <a:off x="2839131" y="5630669"/>
              <a:ext cx="80919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altLang="zh-CN" b="1" dirty="0">
                  <a:latin typeface="宋体" panose="02010600030101010101" pitchFamily="2" charset="-122"/>
                  <a:cs typeface="Times New Roman" panose="02020603050405020304" pitchFamily="18" charset="0"/>
                </a:rPr>
                <a:t>then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75"/>
            <p:cNvSpPr>
              <a:spLocks noChangeArrowheads="1"/>
            </p:cNvSpPr>
            <p:nvPr/>
          </p:nvSpPr>
          <p:spPr bwMode="auto">
            <a:xfrm>
              <a:off x="4323011" y="5664007"/>
              <a:ext cx="20120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positive definite,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76"/>
            <p:cNvSpPr>
              <a:spLocks noChangeArrowheads="1"/>
            </p:cNvSpPr>
            <p:nvPr/>
          </p:nvSpPr>
          <p:spPr bwMode="auto">
            <a:xfrm>
              <a:off x="6702296" y="5630668"/>
              <a:ext cx="28777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a positive definite matrix</a:t>
              </a:r>
              <a:endPara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4" name="Object 37">
            <a:extLst>
              <a:ext uri="{FF2B5EF4-FFF2-40B4-BE49-F238E27FC236}">
                <a16:creationId xmlns:a16="http://schemas.microsoft.com/office/drawing/2014/main" xmlns="" id="{156DB1ED-DBD0-4F40-8122-C23DE28038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399009"/>
              </p:ext>
            </p:extLst>
          </p:nvPr>
        </p:nvGraphicFramePr>
        <p:xfrm>
          <a:off x="3002881" y="2895178"/>
          <a:ext cx="148431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4" name="Equation" r:id="rId8" imgW="672840" imgH="203040" progId="Equation.DSMT4">
                  <p:embed/>
                </p:oleObj>
              </mc:Choice>
              <mc:Fallback>
                <p:oleObj name="Equation" r:id="rId8" imgW="672840" imgH="203040" progId="Equation.DSMT4">
                  <p:embed/>
                  <p:pic>
                    <p:nvPicPr>
                      <p:cNvPr id="23" name="Object 37">
                        <a:extLst>
                          <a:ext uri="{FF2B5EF4-FFF2-40B4-BE49-F238E27FC236}">
                            <a16:creationId xmlns:a16="http://schemas.microsoft.com/office/drawing/2014/main" xmlns="" id="{156DB1ED-DBD0-4F40-8122-C23DE28038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2881" y="2895178"/>
                        <a:ext cx="148431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257847"/>
              </p:ext>
            </p:extLst>
          </p:nvPr>
        </p:nvGraphicFramePr>
        <p:xfrm>
          <a:off x="5540509" y="1325117"/>
          <a:ext cx="10937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5" name="Equation" r:id="rId10" imgW="749160" imgH="228600" progId="Equation.DSMT4">
                  <p:embed/>
                </p:oleObj>
              </mc:Choice>
              <mc:Fallback>
                <p:oleObj name="Equation" r:id="rId10" imgW="749160" imgH="228600" progId="Equation.DSMT4">
                  <p:embed/>
                  <p:pic>
                    <p:nvPicPr>
                      <p:cNvPr id="33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509" y="1325117"/>
                        <a:ext cx="1093788" cy="3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835687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5837DA7-A6CA-4B8E-8E57-DE3FE4DD357A}"/>
              </a:ext>
            </a:extLst>
          </p:cNvPr>
          <p:cNvSpPr/>
          <p:nvPr/>
        </p:nvSpPr>
        <p:spPr>
          <a:xfrm>
            <a:off x="251520" y="1646588"/>
            <a:ext cx="8640960" cy="396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8200" lvl="1" indent="-38100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solving system characteristic roots.</a:t>
            </a:r>
          </a:p>
          <a:p>
            <a:pPr marL="838200" lvl="1" indent="-38100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a  scalar system energy (Lyapunov) function and analyze the function and  its first order differential coefficient sign to get the correlative information of system stability.</a:t>
            </a:r>
          </a:p>
          <a:p>
            <a:pPr marL="838200" lvl="1" indent="-38100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idea:  if a system is asymptotical stable, the energy of system will decay with time and approach to a (certain) minimum value.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A0E68E0D-5639-42DD-B215-FB2262B6306D}"/>
                  </a:ext>
                </a:extLst>
              </p:cNvPr>
              <p:cNvSpPr/>
              <p:nvPr/>
            </p:nvSpPr>
            <p:spPr>
              <a:xfrm>
                <a:off x="3275856" y="5643578"/>
                <a:ext cx="4932504" cy="573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→"/>
                          <m:pos m:val="top"/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groupChr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groupChr>
                      <m:sSub>
                        <m:sSub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 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   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‖=0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0E68E0D-5639-42DD-B215-FB2262B63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643578"/>
                <a:ext cx="4932504" cy="573042"/>
              </a:xfrm>
              <a:prstGeom prst="rect">
                <a:avLst/>
              </a:prstGeo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385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0493456-B385-49E9-928B-D6601663EABD}"/>
              </a:ext>
            </a:extLst>
          </p:cNvPr>
          <p:cNvSpPr/>
          <p:nvPr/>
        </p:nvSpPr>
        <p:spPr>
          <a:xfrm>
            <a:off x="457200" y="1417638"/>
            <a:ext cx="5259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Theorems of Lyapunov second method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5F8085D0-C04A-4AF6-9309-7EA8FD1A8C12}"/>
                  </a:ext>
                </a:extLst>
              </p:cNvPr>
              <p:cNvSpPr/>
              <p:nvPr/>
            </p:nvSpPr>
            <p:spPr>
              <a:xfrm>
                <a:off x="334693" y="1879303"/>
                <a:ext cx="8784976" cy="2210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 For any system with state equation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acc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zh-CN" alt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and balanced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zh-CN" alt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if there is a scalar function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𝐕</m:t>
                    </m:r>
                    <m:d>
                      <m:d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satisfying</a:t>
                </a: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(2)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zh-CN" alt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could say the system is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asymptotically stable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F8085D0-C04A-4AF6-9309-7EA8FD1A8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93" y="1879303"/>
                <a:ext cx="8784976" cy="2210926"/>
              </a:xfrm>
              <a:prstGeom prst="rect">
                <a:avLst/>
              </a:prstGeom>
              <a:blipFill>
                <a:blip r:embed="rId3"/>
                <a:stretch>
                  <a:fillRect l="-763" r="-1319" b="-3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71BA1D64-2264-469D-AA81-466B8458C85E}"/>
                  </a:ext>
                </a:extLst>
              </p:cNvPr>
              <p:cNvSpPr/>
              <p:nvPr/>
            </p:nvSpPr>
            <p:spPr>
              <a:xfrm>
                <a:off x="1187624" y="5532120"/>
                <a:ext cx="8662469" cy="1006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50000"/>
                  </a:spcBef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Physical meaning</a:t>
                </a:r>
                <a:r>
                  <a:rPr lang="en-US" altLang="zh-CN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zh-CN" alt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b="1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zh-CN" altLang="en-US" b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b="1" dirty="0"/>
                  <a:t>   system energy is always positive. </a:t>
                </a:r>
              </a:p>
              <a:p>
                <a:pPr marL="381000" indent="-381000">
                  <a:lnSpc>
                    <a:spcPct val="120000"/>
                  </a:lnSpc>
                  <a:spcBef>
                    <a:spcPct val="50000"/>
                  </a:spcBef>
                  <a:defRPr/>
                </a:pPr>
                <a:r>
                  <a:rPr lang="en-US" altLang="zh-CN" b="1" dirty="0"/>
                  <a:t>    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zh-CN" alt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b="1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m:rPr>
                        <m:nor/>
                      </m:rPr>
                      <a:rPr lang="zh-CN" altLang="en-US" b="1" i="1">
                        <a:latin typeface="Cambria Math" panose="02040503050406030204" pitchFamily="18" charset="0"/>
                      </a:rPr>
                      <m:t> </m:t>
                    </m:r>
                  </m:oMath>
                </a14:m>
                <a:r>
                  <a:rPr lang="en-US" altLang="zh-CN" b="1" dirty="0"/>
                  <a:t>  the energy decays with time.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BA1D64-2264-469D-AA81-466B8458C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532120"/>
                <a:ext cx="8662469" cy="1006942"/>
              </a:xfrm>
              <a:prstGeom prst="rect">
                <a:avLst/>
              </a:prstGeom>
              <a:blipFill>
                <a:blip r:embed="rId4"/>
                <a:stretch>
                  <a:fillRect l="-1126" t="-121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B1575B12-F894-4F5D-B869-8189EA9DA475}"/>
                  </a:ext>
                </a:extLst>
              </p:cNvPr>
              <p:cNvSpPr/>
              <p:nvPr/>
            </p:nvSpPr>
            <p:spPr>
              <a:xfrm>
                <a:off x="311545" y="4247486"/>
                <a:ext cx="8784976" cy="1012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Additionally,  (3)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)→∞</m:t>
                    </m:r>
                    <m:r>
                      <m:rPr>
                        <m:nor/>
                      </m:rPr>
                      <a:rPr lang="zh-CN" altLang="en-US" dirty="0"/>
                      <m:t> 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 i="1">
                        <a:latin typeface="Cambria Math" panose="02040503050406030204" pitchFamily="18" charset="0"/>
                      </a:rPr>
                      <m:t>  </m:t>
                    </m:r>
                    <m:r>
                      <m:rPr>
                        <m:nor/>
                      </m:rPr>
                      <a:rPr lang="zh-CN" alt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zh-CN" altLang="en-US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‖→∞</m:t>
                    </m:r>
                    <m:r>
                      <m:rPr>
                        <m:nor/>
                      </m:rPr>
                      <a:rPr lang="zh-CN" altLang="en-US" dirty="0"/>
                      <m:t> 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could say the system is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asymptotically stable in a whole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1575B12-F894-4F5D-B869-8189EA9DA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5" y="4247486"/>
                <a:ext cx="8784976" cy="1012072"/>
              </a:xfrm>
              <a:prstGeom prst="rect">
                <a:avLst/>
              </a:prstGeom>
              <a:blipFill>
                <a:blip r:embed="rId5"/>
                <a:stretch>
                  <a:fillRect l="-555" b="-9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570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20">
            <a:extLst>
              <a:ext uri="{FF2B5EF4-FFF2-40B4-BE49-F238E27FC236}">
                <a16:creationId xmlns:a16="http://schemas.microsoft.com/office/drawing/2014/main" xmlns="" id="{3704918C-63A5-44BD-B0A2-8816AE87A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840024"/>
              </p:ext>
            </p:extLst>
          </p:nvPr>
        </p:nvGraphicFramePr>
        <p:xfrm>
          <a:off x="4624913" y="1417638"/>
          <a:ext cx="2649537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5" name="Equation" r:id="rId4" imgW="1333500" imgH="482600" progId="Equation.DSMT4">
                  <p:embed/>
                </p:oleObj>
              </mc:Choice>
              <mc:Fallback>
                <p:oleObj name="Equation" r:id="rId4" imgW="1333500" imgH="482600" progId="Equation.DSMT4">
                  <p:embed/>
                  <p:pic>
                    <p:nvPicPr>
                      <p:cNvPr id="100359" name="Object 20">
                        <a:extLst>
                          <a:ext uri="{FF2B5EF4-FFF2-40B4-BE49-F238E27FC236}">
                            <a16:creationId xmlns:a16="http://schemas.microsoft.com/office/drawing/2014/main" xmlns="" id="{F7740DE9-098E-4CA5-8BD2-EA3BB87DC0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13" y="1417638"/>
                        <a:ext cx="2649537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841F218-B0A4-4F0A-AC38-CC7A0F951E26}"/>
              </a:ext>
            </a:extLst>
          </p:cNvPr>
          <p:cNvSpPr/>
          <p:nvPr/>
        </p:nvSpPr>
        <p:spPr>
          <a:xfrm>
            <a:off x="457200" y="1417638"/>
            <a:ext cx="4093621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 For state equation: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9D97290-B74F-4F24-B9CE-B900C878D813}"/>
              </a:ext>
            </a:extLst>
          </p:cNvPr>
          <p:cNvSpPr/>
          <p:nvPr/>
        </p:nvSpPr>
        <p:spPr>
          <a:xfrm>
            <a:off x="179512" y="2357422"/>
            <a:ext cx="4970913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figure out whether it is stable.</a:t>
            </a: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xmlns="" id="{77BD124D-0588-4877-BD3C-9CD9F9958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xmlns="" id="{A5B5F898-625E-412D-9AD9-2DCC3ED25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721" y="2725858"/>
            <a:ext cx="8137525" cy="56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600" i="0" dirty="0">
                <a:ea typeface="楷体_GB2312" pitchFamily="49" charset="-122"/>
              </a:rPr>
              <a:t>(</a:t>
            </a:r>
            <a:r>
              <a:rPr lang="en-US" altLang="zh-CN" sz="2600" dirty="0">
                <a:ea typeface="楷体_GB2312" pitchFamily="49" charset="-122"/>
              </a:rPr>
              <a:t>x</a:t>
            </a:r>
            <a:r>
              <a:rPr lang="en-US" altLang="zh-CN" sz="2600" i="0" baseline="-25000" dirty="0">
                <a:ea typeface="楷体_GB2312" pitchFamily="49" charset="-122"/>
              </a:rPr>
              <a:t>1</a:t>
            </a:r>
            <a:r>
              <a:rPr lang="en-US" altLang="zh-CN" sz="2600" i="0" dirty="0">
                <a:ea typeface="楷体_GB2312" pitchFamily="49" charset="-122"/>
              </a:rPr>
              <a:t>=0, </a:t>
            </a:r>
            <a:r>
              <a:rPr lang="en-US" altLang="zh-CN" sz="2600" dirty="0">
                <a:ea typeface="楷体_GB2312" pitchFamily="49" charset="-122"/>
              </a:rPr>
              <a:t>x</a:t>
            </a:r>
            <a:r>
              <a:rPr lang="en-US" altLang="zh-CN" sz="2600" i="0" baseline="-25000" dirty="0">
                <a:ea typeface="楷体_GB2312" pitchFamily="49" charset="-122"/>
              </a:rPr>
              <a:t>2</a:t>
            </a:r>
            <a:r>
              <a:rPr lang="en-US" altLang="zh-CN" sz="2600" i="0" dirty="0">
                <a:ea typeface="楷体_GB2312" pitchFamily="49" charset="-122"/>
              </a:rPr>
              <a:t>=0)  is the only balanced state. </a:t>
            </a:r>
          </a:p>
        </p:txBody>
      </p:sp>
      <p:sp>
        <p:nvSpPr>
          <p:cNvPr id="15" name="Rectangle 30">
            <a:extLst>
              <a:ext uri="{FF2B5EF4-FFF2-40B4-BE49-F238E27FC236}">
                <a16:creationId xmlns:a16="http://schemas.microsoft.com/office/drawing/2014/main" xmlns="" id="{CD5779D5-EE05-4284-99D0-9D1A47467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62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aphicFrame>
        <p:nvGraphicFramePr>
          <p:cNvPr id="16" name="Object 29">
            <a:extLst>
              <a:ext uri="{FF2B5EF4-FFF2-40B4-BE49-F238E27FC236}">
                <a16:creationId xmlns:a16="http://schemas.microsoft.com/office/drawing/2014/main" xmlns="" id="{6F9C5BCF-7AA6-4DA0-AD42-DFCCEA432A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917274"/>
              </p:ext>
            </p:extLst>
          </p:nvPr>
        </p:nvGraphicFramePr>
        <p:xfrm>
          <a:off x="611188" y="4149725"/>
          <a:ext cx="7878762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6" name="Equation" r:id="rId6" imgW="3911600" imgH="482600" progId="Equation.DSMT4">
                  <p:embed/>
                </p:oleObj>
              </mc:Choice>
              <mc:Fallback>
                <p:oleObj name="Equation" r:id="rId6" imgW="3911600" imgH="482600" progId="Equation.DSMT4">
                  <p:embed/>
                  <p:pic>
                    <p:nvPicPr>
                      <p:cNvPr id="1002525" name="Object 29">
                        <a:extLst>
                          <a:ext uri="{FF2B5EF4-FFF2-40B4-BE49-F238E27FC236}">
                            <a16:creationId xmlns:a16="http://schemas.microsoft.com/office/drawing/2014/main" xmlns="" id="{959E3979-5722-433B-9850-F43B019D3F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149725"/>
                        <a:ext cx="7878762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6">
            <a:extLst>
              <a:ext uri="{FF2B5EF4-FFF2-40B4-BE49-F238E27FC236}">
                <a16:creationId xmlns:a16="http://schemas.microsoft.com/office/drawing/2014/main" xmlns="" id="{65AB3754-EDF2-4D6E-B08B-C2F3A1647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9C63AF4C-44BF-4052-83F6-1B52C3C7E60D}"/>
              </a:ext>
            </a:extLst>
          </p:cNvPr>
          <p:cNvGrpSpPr/>
          <p:nvPr/>
        </p:nvGrpSpPr>
        <p:grpSpPr>
          <a:xfrm>
            <a:off x="468313" y="5170329"/>
            <a:ext cx="6671397" cy="557101"/>
            <a:chOff x="468313" y="5170329"/>
            <a:chExt cx="6671397" cy="557101"/>
          </a:xfrm>
        </p:grpSpPr>
        <p:sp>
          <p:nvSpPr>
            <p:cNvPr id="17" name="Rectangle 31">
              <a:extLst>
                <a:ext uri="{FF2B5EF4-FFF2-40B4-BE49-F238E27FC236}">
                  <a16:creationId xmlns:a16="http://schemas.microsoft.com/office/drawing/2014/main" xmlns="" id="{7CEECEFE-61E6-4F3D-9E4E-8E00DFA19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5170329"/>
              <a:ext cx="3694025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i="0" dirty="0">
                  <a:ea typeface="楷体_GB2312" pitchFamily="49" charset="-122"/>
                </a:rPr>
                <a:t>is negative definite. When</a:t>
              </a:r>
              <a:endParaRPr lang="zh-CN" altLang="en-US" sz="2600" dirty="0">
                <a:ea typeface="楷体_GB2312" pitchFamily="49" charset="-122"/>
              </a:endParaRPr>
            </a:p>
          </p:txBody>
        </p:sp>
        <p:graphicFrame>
          <p:nvGraphicFramePr>
            <p:cNvPr id="19" name="Object 33">
              <a:extLst>
                <a:ext uri="{FF2B5EF4-FFF2-40B4-BE49-F238E27FC236}">
                  <a16:creationId xmlns:a16="http://schemas.microsoft.com/office/drawing/2014/main" xmlns="" id="{5738809B-334F-4AB0-9913-0F59B8C48E6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4007473"/>
                </p:ext>
              </p:extLst>
            </p:nvPr>
          </p:nvGraphicFramePr>
          <p:xfrm>
            <a:off x="4399483" y="5216255"/>
            <a:ext cx="1116012" cy="51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47" name="Equation" r:id="rId8" imgW="558558" imgH="253890" progId="Equation.DSMT4">
                    <p:embed/>
                  </p:oleObj>
                </mc:Choice>
                <mc:Fallback>
                  <p:oleObj name="Equation" r:id="rId8" imgW="558558" imgH="253890" progId="Equation.DSMT4">
                    <p:embed/>
                    <p:pic>
                      <p:nvPicPr>
                        <p:cNvPr id="1002529" name="Object 33">
                          <a:extLst>
                            <a:ext uri="{FF2B5EF4-FFF2-40B4-BE49-F238E27FC236}">
                              <a16:creationId xmlns:a16="http://schemas.microsoft.com/office/drawing/2014/main" xmlns="" id="{58F727E7-B504-4838-AE0C-4C1FE84FBE7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9483" y="5216255"/>
                          <a:ext cx="1116012" cy="511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35">
              <a:extLst>
                <a:ext uri="{FF2B5EF4-FFF2-40B4-BE49-F238E27FC236}">
                  <a16:creationId xmlns:a16="http://schemas.microsoft.com/office/drawing/2014/main" xmlns="" id="{0D96FBD0-D8A3-4475-9B63-325AF2B951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7444213"/>
                </p:ext>
              </p:extLst>
            </p:nvPr>
          </p:nvGraphicFramePr>
          <p:xfrm>
            <a:off x="5776048" y="5291810"/>
            <a:ext cx="1363662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48" name="Equation" r:id="rId10" imgW="672808" imgH="203112" progId="Equation.DSMT4">
                    <p:embed/>
                  </p:oleObj>
                </mc:Choice>
                <mc:Fallback>
                  <p:oleObj name="Equation" r:id="rId10" imgW="672808" imgH="203112" progId="Equation.DSMT4">
                    <p:embed/>
                    <p:pic>
                      <p:nvPicPr>
                        <p:cNvPr id="1002531" name="Object 35">
                          <a:extLst>
                            <a:ext uri="{FF2B5EF4-FFF2-40B4-BE49-F238E27FC236}">
                              <a16:creationId xmlns:a16="http://schemas.microsoft.com/office/drawing/2014/main" xmlns="" id="{3DE0F9E7-4891-4FA6-A898-E05CBFD1C4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6048" y="5291810"/>
                          <a:ext cx="1363662" cy="403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BE881228-1088-4CAF-80E9-820303FFCF11}"/>
              </a:ext>
            </a:extLst>
          </p:cNvPr>
          <p:cNvGrpSpPr/>
          <p:nvPr/>
        </p:nvGrpSpPr>
        <p:grpSpPr>
          <a:xfrm>
            <a:off x="801256" y="3480851"/>
            <a:ext cx="5401627" cy="508000"/>
            <a:chOff x="801256" y="3480851"/>
            <a:chExt cx="5401627" cy="508000"/>
          </a:xfrm>
        </p:grpSpPr>
        <p:graphicFrame>
          <p:nvGraphicFramePr>
            <p:cNvPr id="13" name="Object 23">
              <a:extLst>
                <a:ext uri="{FF2B5EF4-FFF2-40B4-BE49-F238E27FC236}">
                  <a16:creationId xmlns:a16="http://schemas.microsoft.com/office/drawing/2014/main" xmlns="" id="{62BBB080-8AB1-448F-A666-18D6EDABAF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6302669"/>
                </p:ext>
              </p:extLst>
            </p:nvPr>
          </p:nvGraphicFramePr>
          <p:xfrm>
            <a:off x="4399483" y="3480851"/>
            <a:ext cx="18034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49" name="Equation" r:id="rId12" imgW="914400" imgH="254000" progId="Equation.DSMT4">
                    <p:embed/>
                  </p:oleObj>
                </mc:Choice>
                <mc:Fallback>
                  <p:oleObj name="Equation" r:id="rId12" imgW="914400" imgH="254000" progId="Equation.DSMT4">
                    <p:embed/>
                    <p:pic>
                      <p:nvPicPr>
                        <p:cNvPr id="1002519" name="Object 23">
                          <a:extLst>
                            <a:ext uri="{FF2B5EF4-FFF2-40B4-BE49-F238E27FC236}">
                              <a16:creationId xmlns:a16="http://schemas.microsoft.com/office/drawing/2014/main" xmlns="" id="{F48160BE-A47D-4DB6-961F-D090A3E72C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9483" y="3480851"/>
                          <a:ext cx="18034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D3C7C856-B5AA-4B7E-AE0A-FEF72BB50777}"/>
                </a:ext>
              </a:extLst>
            </p:cNvPr>
            <p:cNvSpPr/>
            <p:nvPr/>
          </p:nvSpPr>
          <p:spPr>
            <a:xfrm>
              <a:off x="801256" y="3494460"/>
              <a:ext cx="3312382" cy="452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Choose a Lyapunov function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52700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0493456-B385-49E9-928B-D6601663EABD}"/>
              </a:ext>
            </a:extLst>
          </p:cNvPr>
          <p:cNvSpPr/>
          <p:nvPr/>
        </p:nvSpPr>
        <p:spPr>
          <a:xfrm>
            <a:off x="457200" y="1417638"/>
            <a:ext cx="5259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Theorems of Lyapunov second method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5F8085D0-C04A-4AF6-9309-7EA8FD1A8C12}"/>
                  </a:ext>
                </a:extLst>
              </p:cNvPr>
              <p:cNvSpPr/>
              <p:nvPr/>
            </p:nvSpPr>
            <p:spPr>
              <a:xfrm>
                <a:off x="0" y="1879303"/>
                <a:ext cx="9119669" cy="1987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spcBef>
                    <a:spcPct val="50000"/>
                  </a:spcBef>
                  <a:buAutoNum type="arabicPlain" startAt="2"/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system with state equation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acc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zh-CN" alt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and balanced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zh-CN" alt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if there is a scalar function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𝐕</m:t>
                    </m:r>
                    <m:d>
                      <m:d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satisfying</a:t>
                </a: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(2)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zh-CN" alt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(3)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zh-CN" alt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≢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 sz="2000" i="1">
                        <a:latin typeface="Cambria Math" panose="02040503050406030204" pitchFamily="18" charset="0"/>
                      </a:rPr>
                      <m:t>  </m:t>
                    </m:r>
                    <m:r>
                      <m:rPr>
                        <m:nor/>
                      </m:rPr>
                      <a:rPr lang="zh-CN" altLang="en-US" sz="2000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zh-CN" altLang="en-US" sz="200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1000" indent="-381000">
                  <a:lnSpc>
                    <a:spcPct val="120000"/>
                  </a:lnSpc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could say the system is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asymptotically stable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F8085D0-C04A-4AF6-9309-7EA8FD1A8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79303"/>
                <a:ext cx="9119669" cy="1987788"/>
              </a:xfrm>
              <a:prstGeom prst="rect">
                <a:avLst/>
              </a:prstGeom>
              <a:blipFill>
                <a:blip r:embed="rId3"/>
                <a:stretch>
                  <a:fillRect l="-668" b="-4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71BA1D64-2264-469D-AA81-466B8458C85E}"/>
                  </a:ext>
                </a:extLst>
              </p:cNvPr>
              <p:cNvSpPr/>
              <p:nvPr/>
            </p:nvSpPr>
            <p:spPr>
              <a:xfrm>
                <a:off x="755576" y="4728383"/>
                <a:ext cx="8662469" cy="1837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ct val="50000"/>
                  </a:spcBef>
                  <a:defRPr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Physical meaning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zh-CN" alt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b="1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 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zh-CN" altLang="en-US" b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system energy is always positive. </a:t>
                </a:r>
              </a:p>
              <a:p>
                <a:pPr marL="381000" indent="-381000">
                  <a:lnSpc>
                    <a:spcPct val="120000"/>
                  </a:lnSpc>
                  <a:spcBef>
                    <a:spcPct val="50000"/>
                  </a:spcBef>
                  <a:defRPr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zh-CN" alt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b="1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 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zh-CN" altLang="en-US" b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m:rPr>
                        <m:nor/>
                      </m:rPr>
                      <a:rPr lang="zh-CN" altLang="en-US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 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the energy decays with time, </a:t>
                </a:r>
              </a:p>
              <a:p>
                <a:pPr marL="381000" indent="-381000">
                  <a:lnSpc>
                    <a:spcPct val="120000"/>
                  </a:lnSpc>
                  <a:spcBef>
                    <a:spcPct val="50000"/>
                  </a:spcBef>
                  <a:defRPr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zh-CN" alt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b="1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 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≢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 b="1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  </m:t>
                    </m:r>
                    <m:r>
                      <m:rPr>
                        <m:nor/>
                      </m:rPr>
                      <a: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 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the energy remain temporarily the same at certain state                </a:t>
                </a:r>
              </a:p>
              <a:p>
                <a:pPr marL="381000" indent="-381000">
                  <a:lnSpc>
                    <a:spcPct val="120000"/>
                  </a:lnSpc>
                  <a:spcBef>
                    <a:spcPct val="50000"/>
                  </a:spcBef>
                  <a:defRPr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but will not stop decaying.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BA1D64-2264-469D-AA81-466B8458C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728383"/>
                <a:ext cx="8662469" cy="1837939"/>
              </a:xfrm>
              <a:prstGeom prst="rect">
                <a:avLst/>
              </a:prstGeom>
              <a:blipFill>
                <a:blip r:embed="rId4"/>
                <a:stretch>
                  <a:fillRect l="-633" t="-332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7FAB0DA7-AD8A-4A47-8F2F-36876A0FC4D1}"/>
                  </a:ext>
                </a:extLst>
              </p:cNvPr>
              <p:cNvSpPr/>
              <p:nvPr/>
            </p:nvSpPr>
            <p:spPr>
              <a:xfrm>
                <a:off x="334693" y="3822720"/>
                <a:ext cx="8784976" cy="1012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Additionally,  (4)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)→∞</m:t>
                    </m:r>
                    <m:r>
                      <m:rPr>
                        <m:nor/>
                      </m:rPr>
                      <a:rPr lang="zh-CN" altLang="en-US" dirty="0"/>
                      <m:t> 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 i="1">
                        <a:latin typeface="Cambria Math" panose="02040503050406030204" pitchFamily="18" charset="0"/>
                      </a:rPr>
                      <m:t>  </m:t>
                    </m:r>
                    <m:r>
                      <m:rPr>
                        <m:nor/>
                      </m:rPr>
                      <a:rPr lang="zh-CN" alt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zh-CN" altLang="en-US">
                        <a:latin typeface="Cambria Math" panose="02040503050406030204" pitchFamily="18" charset="0"/>
                      </a:rPr>
                      <m:t> 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‖→∞</m:t>
                    </m:r>
                    <m:r>
                      <m:rPr>
                        <m:nor/>
                      </m:rPr>
                      <a:rPr lang="zh-CN" altLang="en-US" dirty="0"/>
                      <m:t> 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could say the system is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asymptotically stable in a whole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FAB0DA7-AD8A-4A47-8F2F-36876A0FC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93" y="3822720"/>
                <a:ext cx="8784976" cy="1012072"/>
              </a:xfrm>
              <a:prstGeom prst="rect">
                <a:avLst/>
              </a:prstGeom>
              <a:blipFill>
                <a:blip r:embed="rId5"/>
                <a:stretch>
                  <a:fillRect l="-625" b="-9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033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457D8AA4-D40C-4863-94E8-919E99E1A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474829"/>
              </p:ext>
            </p:extLst>
          </p:nvPr>
        </p:nvGraphicFramePr>
        <p:xfrm>
          <a:off x="1331640" y="1473216"/>
          <a:ext cx="4883150" cy="417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7" name="Visio" r:id="rId3" imgW="3324349" imgH="2838298" progId="Visio.Drawing.11">
                  <p:embed/>
                </p:oleObj>
              </mc:Choice>
              <mc:Fallback>
                <p:oleObj name="Visio" r:id="rId3" imgW="3324349" imgH="2838298" progId="Visio.Drawing.11">
                  <p:embed/>
                  <p:pic>
                    <p:nvPicPr>
                      <p:cNvPr id="36867" name="Object 3">
                        <a:extLst>
                          <a:ext uri="{FF2B5EF4-FFF2-40B4-BE49-F238E27FC236}">
                            <a16:creationId xmlns:a16="http://schemas.microsoft.com/office/drawing/2014/main" xmlns="" id="{FBE4458D-5865-46FE-80EC-1AA3F0B219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473216"/>
                        <a:ext cx="4883150" cy="41703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6402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841F218-B0A4-4F0A-AC38-CC7A0F951E26}"/>
              </a:ext>
            </a:extLst>
          </p:cNvPr>
          <p:cNvSpPr/>
          <p:nvPr/>
        </p:nvSpPr>
        <p:spPr>
          <a:xfrm>
            <a:off x="457200" y="1417638"/>
            <a:ext cx="4093621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 For state equation: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9D97290-B74F-4F24-B9CE-B900C878D813}"/>
              </a:ext>
            </a:extLst>
          </p:cNvPr>
          <p:cNvSpPr/>
          <p:nvPr/>
        </p:nvSpPr>
        <p:spPr>
          <a:xfrm>
            <a:off x="179512" y="2357422"/>
            <a:ext cx="4970913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figure out whether it is stable.</a:t>
            </a: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xmlns="" id="{77BD124D-0588-4877-BD3C-9CD9F9958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xmlns="" id="{A5B5F898-625E-412D-9AD9-2DCC3ED25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721" y="2725858"/>
            <a:ext cx="8137525" cy="56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600" i="0" dirty="0">
                <a:ea typeface="楷体_GB2312" pitchFamily="49" charset="-122"/>
              </a:rPr>
              <a:t>(</a:t>
            </a:r>
            <a:r>
              <a:rPr lang="en-US" altLang="zh-CN" sz="2600" dirty="0">
                <a:ea typeface="楷体_GB2312" pitchFamily="49" charset="-122"/>
              </a:rPr>
              <a:t>x</a:t>
            </a:r>
            <a:r>
              <a:rPr lang="en-US" altLang="zh-CN" sz="2600" i="0" baseline="-25000" dirty="0">
                <a:ea typeface="楷体_GB2312" pitchFamily="49" charset="-122"/>
              </a:rPr>
              <a:t>1</a:t>
            </a:r>
            <a:r>
              <a:rPr lang="en-US" altLang="zh-CN" sz="2600" i="0" dirty="0">
                <a:ea typeface="楷体_GB2312" pitchFamily="49" charset="-122"/>
              </a:rPr>
              <a:t>=0, </a:t>
            </a:r>
            <a:r>
              <a:rPr lang="en-US" altLang="zh-CN" sz="2600" dirty="0">
                <a:ea typeface="楷体_GB2312" pitchFamily="49" charset="-122"/>
              </a:rPr>
              <a:t>x</a:t>
            </a:r>
            <a:r>
              <a:rPr lang="en-US" altLang="zh-CN" sz="2600" i="0" baseline="-25000" dirty="0">
                <a:ea typeface="楷体_GB2312" pitchFamily="49" charset="-122"/>
              </a:rPr>
              <a:t>2</a:t>
            </a:r>
            <a:r>
              <a:rPr lang="en-US" altLang="zh-CN" sz="2600" i="0" dirty="0">
                <a:ea typeface="楷体_GB2312" pitchFamily="49" charset="-122"/>
              </a:rPr>
              <a:t>=0)  is the only balanced state. </a:t>
            </a:r>
          </a:p>
        </p:txBody>
      </p:sp>
      <p:sp>
        <p:nvSpPr>
          <p:cNvPr id="15" name="Rectangle 30">
            <a:extLst>
              <a:ext uri="{FF2B5EF4-FFF2-40B4-BE49-F238E27FC236}">
                <a16:creationId xmlns:a16="http://schemas.microsoft.com/office/drawing/2014/main" xmlns="" id="{CD5779D5-EE05-4284-99D0-9D1A47467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62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aphicFrame>
        <p:nvGraphicFramePr>
          <p:cNvPr id="16" name="Object 29">
            <a:extLst>
              <a:ext uri="{FF2B5EF4-FFF2-40B4-BE49-F238E27FC236}">
                <a16:creationId xmlns:a16="http://schemas.microsoft.com/office/drawing/2014/main" xmlns="" id="{6F9C5BCF-7AA6-4DA0-AD42-DFCCEA432A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36439"/>
              </p:ext>
            </p:extLst>
          </p:nvPr>
        </p:nvGraphicFramePr>
        <p:xfrm>
          <a:off x="2581275" y="4149725"/>
          <a:ext cx="3938588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1" name="Equation" r:id="rId4" imgW="1955520" imgH="482400" progId="Equation.DSMT4">
                  <p:embed/>
                </p:oleObj>
              </mc:Choice>
              <mc:Fallback>
                <p:oleObj name="Equation" r:id="rId4" imgW="1955520" imgH="482400" progId="Equation.DSMT4">
                  <p:embed/>
                  <p:pic>
                    <p:nvPicPr>
                      <p:cNvPr id="16" name="Object 29">
                        <a:extLst>
                          <a:ext uri="{FF2B5EF4-FFF2-40B4-BE49-F238E27FC236}">
                            <a16:creationId xmlns:a16="http://schemas.microsoft.com/office/drawing/2014/main" xmlns="" id="{6F9C5BCF-7AA6-4DA0-AD42-DFCCEA432A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4149725"/>
                        <a:ext cx="3938588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6">
            <a:extLst>
              <a:ext uri="{FF2B5EF4-FFF2-40B4-BE49-F238E27FC236}">
                <a16:creationId xmlns:a16="http://schemas.microsoft.com/office/drawing/2014/main" xmlns="" id="{65AB3754-EDF2-4D6E-B08B-C2F3A1647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xmlns="" id="{7CEECEFE-61E6-4F3D-9E4E-8E00DFA19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170329"/>
            <a:ext cx="362791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600" i="0" dirty="0">
                <a:ea typeface="楷体_GB2312" pitchFamily="49" charset="-122"/>
              </a:rPr>
              <a:t>is negative semi-definite. </a:t>
            </a:r>
            <a:endParaRPr lang="zh-CN" altLang="en-US" sz="2600" dirty="0">
              <a:ea typeface="楷体_GB2312" pitchFamily="49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BE881228-1088-4CAF-80E9-820303FFCF11}"/>
              </a:ext>
            </a:extLst>
          </p:cNvPr>
          <p:cNvGrpSpPr/>
          <p:nvPr/>
        </p:nvGrpSpPr>
        <p:grpSpPr>
          <a:xfrm>
            <a:off x="801256" y="3480851"/>
            <a:ext cx="5401627" cy="508000"/>
            <a:chOff x="801256" y="3480851"/>
            <a:chExt cx="5401627" cy="508000"/>
          </a:xfrm>
        </p:grpSpPr>
        <p:graphicFrame>
          <p:nvGraphicFramePr>
            <p:cNvPr id="13" name="Object 23">
              <a:extLst>
                <a:ext uri="{FF2B5EF4-FFF2-40B4-BE49-F238E27FC236}">
                  <a16:creationId xmlns:a16="http://schemas.microsoft.com/office/drawing/2014/main" xmlns="" id="{62BBB080-8AB1-448F-A666-18D6EDABAF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99483" y="3480851"/>
            <a:ext cx="18034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82" name="Equation" r:id="rId6" imgW="914400" imgH="254000" progId="Equation.DSMT4">
                    <p:embed/>
                  </p:oleObj>
                </mc:Choice>
                <mc:Fallback>
                  <p:oleObj name="Equation" r:id="rId6" imgW="914400" imgH="254000" progId="Equation.DSMT4">
                    <p:embed/>
                    <p:pic>
                      <p:nvPicPr>
                        <p:cNvPr id="13" name="Object 23">
                          <a:extLst>
                            <a:ext uri="{FF2B5EF4-FFF2-40B4-BE49-F238E27FC236}">
                              <a16:creationId xmlns:a16="http://schemas.microsoft.com/office/drawing/2014/main" xmlns="" id="{62BBB080-8AB1-448F-A666-18D6EDABAF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9483" y="3480851"/>
                          <a:ext cx="18034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D3C7C856-B5AA-4B7E-AE0A-FEF72BB50777}"/>
                </a:ext>
              </a:extLst>
            </p:cNvPr>
            <p:cNvSpPr/>
            <p:nvPr/>
          </p:nvSpPr>
          <p:spPr>
            <a:xfrm>
              <a:off x="801256" y="3494460"/>
              <a:ext cx="3312382" cy="452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Choose a Lyapunov function</a:t>
              </a:r>
            </a:p>
          </p:txBody>
        </p:sp>
      </p:grpSp>
      <p:graphicFrame>
        <p:nvGraphicFramePr>
          <p:cNvPr id="24" name="Object 5">
            <a:extLst>
              <a:ext uri="{FF2B5EF4-FFF2-40B4-BE49-F238E27FC236}">
                <a16:creationId xmlns:a16="http://schemas.microsoft.com/office/drawing/2014/main" xmlns="" id="{F4313F67-56B5-4D8E-AF0A-D319232C9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800241"/>
              </p:ext>
            </p:extLst>
          </p:nvPr>
        </p:nvGraphicFramePr>
        <p:xfrm>
          <a:off x="4775923" y="1417211"/>
          <a:ext cx="200025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3" name="公式" r:id="rId8" imgW="888840" imgH="482400" progId="Equation.3">
                  <p:embed/>
                </p:oleObj>
              </mc:Choice>
              <mc:Fallback>
                <p:oleObj name="公式" r:id="rId8" imgW="888840" imgH="482400" progId="Equation.3">
                  <p:embed/>
                  <p:pic>
                    <p:nvPicPr>
                      <p:cNvPr id="304133" name="Object 5">
                        <a:extLst>
                          <a:ext uri="{FF2B5EF4-FFF2-40B4-BE49-F238E27FC236}">
                            <a16:creationId xmlns:a16="http://schemas.microsoft.com/office/drawing/2014/main" xmlns="" id="{165CC079-8CC4-47AD-B576-451A960E3A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923" y="1417211"/>
                        <a:ext cx="2000250" cy="1093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8222AD09-B111-434E-B65B-6E3F568AD574}"/>
              </a:ext>
            </a:extLst>
          </p:cNvPr>
          <p:cNvGrpSpPr/>
          <p:nvPr/>
        </p:nvGrpSpPr>
        <p:grpSpPr>
          <a:xfrm>
            <a:off x="4138702" y="6165304"/>
            <a:ext cx="4165010" cy="578680"/>
            <a:chOff x="468313" y="5170329"/>
            <a:chExt cx="4165010" cy="578680"/>
          </a:xfrm>
        </p:grpSpPr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xmlns="" id="{5139E70B-8B39-49D5-999D-5745251EE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5170329"/>
              <a:ext cx="979755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i="0" dirty="0">
                  <a:ea typeface="楷体_GB2312" pitchFamily="49" charset="-122"/>
                </a:rPr>
                <a:t>When</a:t>
              </a:r>
              <a:endParaRPr lang="zh-CN" altLang="en-US" sz="2600" dirty="0">
                <a:ea typeface="楷体_GB2312" pitchFamily="49" charset="-122"/>
              </a:endParaRPr>
            </a:p>
          </p:txBody>
        </p:sp>
        <p:graphicFrame>
          <p:nvGraphicFramePr>
            <p:cNvPr id="27" name="Object 33">
              <a:extLst>
                <a:ext uri="{FF2B5EF4-FFF2-40B4-BE49-F238E27FC236}">
                  <a16:creationId xmlns:a16="http://schemas.microsoft.com/office/drawing/2014/main" xmlns="" id="{5AE921A4-B025-4D85-B8E1-7D5BDD4605A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231775"/>
                </p:ext>
              </p:extLst>
            </p:nvPr>
          </p:nvGraphicFramePr>
          <p:xfrm>
            <a:off x="1689459" y="5237834"/>
            <a:ext cx="1116012" cy="51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84" name="Equation" r:id="rId10" imgW="558558" imgH="253890" progId="Equation.DSMT4">
                    <p:embed/>
                  </p:oleObj>
                </mc:Choice>
                <mc:Fallback>
                  <p:oleObj name="Equation" r:id="rId10" imgW="558558" imgH="253890" progId="Equation.DSMT4">
                    <p:embed/>
                    <p:pic>
                      <p:nvPicPr>
                        <p:cNvPr id="19" name="Object 33">
                          <a:extLst>
                            <a:ext uri="{FF2B5EF4-FFF2-40B4-BE49-F238E27FC236}">
                              <a16:creationId xmlns:a16="http://schemas.microsoft.com/office/drawing/2014/main" xmlns="" id="{5738809B-334F-4AB0-9913-0F59B8C48E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9459" y="5237834"/>
                          <a:ext cx="1116012" cy="511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5">
              <a:extLst>
                <a:ext uri="{FF2B5EF4-FFF2-40B4-BE49-F238E27FC236}">
                  <a16:creationId xmlns:a16="http://schemas.microsoft.com/office/drawing/2014/main" xmlns="" id="{7BD8016E-048C-49FA-A991-4627128EDB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4007321"/>
                </p:ext>
              </p:extLst>
            </p:nvPr>
          </p:nvGraphicFramePr>
          <p:xfrm>
            <a:off x="3269661" y="5309460"/>
            <a:ext cx="1363662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85" name="Equation" r:id="rId12" imgW="672808" imgH="203112" progId="Equation.DSMT4">
                    <p:embed/>
                  </p:oleObj>
                </mc:Choice>
                <mc:Fallback>
                  <p:oleObj name="Equation" r:id="rId12" imgW="672808" imgH="203112" progId="Equation.DSMT4">
                    <p:embed/>
                    <p:pic>
                      <p:nvPicPr>
                        <p:cNvPr id="21" name="Object 35">
                          <a:extLst>
                            <a:ext uri="{FF2B5EF4-FFF2-40B4-BE49-F238E27FC236}">
                              <a16:creationId xmlns:a16="http://schemas.microsoft.com/office/drawing/2014/main" xmlns="" id="{0D96FBD0-D8A3-4475-9B63-325AF2B9510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661" y="5309460"/>
                          <a:ext cx="1363662" cy="403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46FBAFB3-577B-41D6-9444-55DAB31FAD8E}"/>
                  </a:ext>
                </a:extLst>
              </p:cNvPr>
              <p:cNvSpPr/>
              <p:nvPr/>
            </p:nvSpPr>
            <p:spPr>
              <a:xfrm>
                <a:off x="4263839" y="5559260"/>
                <a:ext cx="3024418" cy="377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zh-CN" alt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b="1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≢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 b="1" i="1">
                        <a:latin typeface="Cambria Math" panose="02040503050406030204" pitchFamily="18" charset="0"/>
                      </a:rPr>
                      <m:t>  </m:t>
                    </m:r>
                    <m:r>
                      <m:rPr>
                        <m:nor/>
                      </m:rPr>
                      <a:rPr lang="zh-CN" altLang="en-US" b="1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zh-CN" altLang="en-US" b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b="1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FBAFB3-577B-41D6-9444-55DAB31FA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39" y="5559260"/>
                <a:ext cx="3024418" cy="377989"/>
              </a:xfrm>
              <a:prstGeom prst="rect">
                <a:avLst/>
              </a:prstGeom>
              <a:blipFill>
                <a:blip r:embed="rId14"/>
                <a:stretch>
                  <a:fillRect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54403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5AC215A8-5748-4419-A052-BDF583647ABB}"/>
              </a:ext>
            </a:extLst>
          </p:cNvPr>
          <p:cNvGrpSpPr/>
          <p:nvPr/>
        </p:nvGrpSpPr>
        <p:grpSpPr>
          <a:xfrm>
            <a:off x="323528" y="1466328"/>
            <a:ext cx="4767367" cy="1855747"/>
            <a:chOff x="323528" y="1466328"/>
            <a:chExt cx="4767367" cy="185574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E4F16FB6-34B5-496E-BBF1-7EF49B95C600}"/>
                </a:ext>
              </a:extLst>
            </p:cNvPr>
            <p:cNvSpPr/>
            <p:nvPr/>
          </p:nvSpPr>
          <p:spPr>
            <a:xfrm>
              <a:off x="323528" y="1466328"/>
              <a:ext cx="343222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Font typeface="+mj-lt"/>
                <a:buAutoNum type="arabicPeriod" startAt="2"/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Inner stability.</a:t>
              </a: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zh-CN" sz="2400" b="1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=0) </a:t>
              </a:r>
            </a:p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Consider system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xmlns="" id="{F4E532EB-6133-4F68-B6E8-7E4419B16B3C}"/>
                    </a:ext>
                  </a:extLst>
                </p:cNvPr>
                <p:cNvSpPr/>
                <p:nvPr/>
              </p:nvSpPr>
              <p:spPr>
                <a:xfrm>
                  <a:off x="2699792" y="2394227"/>
                  <a:ext cx="2391103" cy="5697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</m:mr>
                        </m:m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F4E532EB-6133-4F68-B6E8-7E4419B16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2394227"/>
                  <a:ext cx="2391103" cy="5697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xmlns="" id="{5A632A8B-0A76-4E1B-ABFA-A6102E45A84A}"/>
                    </a:ext>
                  </a:extLst>
                </p:cNvPr>
                <p:cNvSpPr/>
                <p:nvPr/>
              </p:nvSpPr>
              <p:spPr>
                <a:xfrm>
                  <a:off x="2699792" y="2952743"/>
                  <a:ext cx="22418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𝛷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5A632A8B-0A76-4E1B-ABFA-A6102E45A8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2952743"/>
                  <a:ext cx="224189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4D96D6A4-342E-468D-B984-998F33B69C30}"/>
                </a:ext>
              </a:extLst>
            </p:cNvPr>
            <p:cNvSpPr/>
            <p:nvPr/>
          </p:nvSpPr>
          <p:spPr>
            <a:xfrm>
              <a:off x="457200" y="2952743"/>
              <a:ext cx="1678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solution is 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CEA22597-9C46-40D0-B11C-055456D4EFB5}"/>
              </a:ext>
            </a:extLst>
          </p:cNvPr>
          <p:cNvGrpSpPr/>
          <p:nvPr/>
        </p:nvGrpSpPr>
        <p:grpSpPr>
          <a:xfrm>
            <a:off x="59655" y="3595737"/>
            <a:ext cx="6354269" cy="453073"/>
            <a:chOff x="59655" y="3595737"/>
            <a:chExt cx="6354269" cy="4530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xmlns="" id="{BD6EA8AD-B4BF-484B-99C8-505E5F4CC9CC}"/>
                    </a:ext>
                  </a:extLst>
                </p:cNvPr>
                <p:cNvSpPr/>
                <p:nvPr/>
              </p:nvSpPr>
              <p:spPr>
                <a:xfrm>
                  <a:off x="3080960" y="3595737"/>
                  <a:ext cx="3332964" cy="4530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zh-CN" altLang="en-US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𝛷</m:t>
                        </m:r>
                        <m:d>
                          <m:d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D6EA8AD-B4BF-484B-99C8-505E5F4CC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960" y="3595737"/>
                  <a:ext cx="3332964" cy="453073"/>
                </a:xfrm>
                <a:prstGeom prst="rect">
                  <a:avLst/>
                </a:prstGeom>
                <a:blipFill>
                  <a:blip r:embed="rId7"/>
                  <a:stretch>
                    <a:fillRect b="-13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xmlns="" id="{CBD5D068-B8E7-45FE-927C-1C80C2F9A05E}"/>
                    </a:ext>
                  </a:extLst>
                </p:cNvPr>
                <p:cNvSpPr/>
                <p:nvPr/>
              </p:nvSpPr>
              <p:spPr>
                <a:xfrm>
                  <a:off x="59655" y="3610473"/>
                  <a:ext cx="33736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If the solution</a:t>
                  </a:r>
                  <a:r>
                    <a:rPr lang="en-US" altLang="zh-CN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altLang="zh-CN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could satisfy </a:t>
                  </a:r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BD5D068-B8E7-45FE-927C-1C80C2F9A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5" y="3610473"/>
                  <a:ext cx="337368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627" t="-8197" r="-542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C002994-56B3-487E-9A41-A1651FB41F57}"/>
              </a:ext>
            </a:extLst>
          </p:cNvPr>
          <p:cNvSpPr/>
          <p:nvPr/>
        </p:nvSpPr>
        <p:spPr>
          <a:xfrm>
            <a:off x="457200" y="4337080"/>
            <a:ext cx="822960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call the system is inner stable or asymptotically stable</a:t>
            </a: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949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5"/>
    </mc:Choice>
    <mc:Fallback>
      <p:transition spd="slow" advTm="7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F65F6210-F4E4-4811-B686-282AF3990137}"/>
              </a:ext>
            </a:extLst>
          </p:cNvPr>
          <p:cNvGrpSpPr/>
          <p:nvPr/>
        </p:nvGrpSpPr>
        <p:grpSpPr>
          <a:xfrm>
            <a:off x="107504" y="1509319"/>
            <a:ext cx="5999018" cy="1292950"/>
            <a:chOff x="440486" y="3494460"/>
            <a:chExt cx="5999018" cy="1292950"/>
          </a:xfrm>
        </p:grpSpPr>
        <p:graphicFrame>
          <p:nvGraphicFramePr>
            <p:cNvPr id="5" name="Object 23">
              <a:extLst>
                <a:ext uri="{FF2B5EF4-FFF2-40B4-BE49-F238E27FC236}">
                  <a16:creationId xmlns:a16="http://schemas.microsoft.com/office/drawing/2014/main" xmlns="" id="{4AD0A15E-DE07-44B5-A0FD-13D5E49423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6669670"/>
                </p:ext>
              </p:extLst>
            </p:nvPr>
          </p:nvGraphicFramePr>
          <p:xfrm>
            <a:off x="2683479" y="4000010"/>
            <a:ext cx="3756025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94" name="Equation" r:id="rId4" imgW="1904760" imgH="393480" progId="Equation.DSMT4">
                    <p:embed/>
                  </p:oleObj>
                </mc:Choice>
                <mc:Fallback>
                  <p:oleObj name="Equation" r:id="rId4" imgW="1904760" imgH="393480" progId="Equation.DSMT4">
                    <p:embed/>
                    <p:pic>
                      <p:nvPicPr>
                        <p:cNvPr id="13" name="Object 23">
                          <a:extLst>
                            <a:ext uri="{FF2B5EF4-FFF2-40B4-BE49-F238E27FC236}">
                              <a16:creationId xmlns:a16="http://schemas.microsoft.com/office/drawing/2014/main" xmlns="" id="{62BBB080-8AB1-448F-A666-18D6EDABAF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3479" y="4000010"/>
                          <a:ext cx="3756025" cy="787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EF6CC9F5-881B-422D-8C5C-164D5AC6FF33}"/>
                </a:ext>
              </a:extLst>
            </p:cNvPr>
            <p:cNvSpPr/>
            <p:nvPr/>
          </p:nvSpPr>
          <p:spPr>
            <a:xfrm>
              <a:off x="440486" y="3494460"/>
              <a:ext cx="4033925" cy="452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Choose another Lyapunov function</a:t>
              </a:r>
            </a:p>
          </p:txBody>
        </p:sp>
      </p:grpSp>
      <p:graphicFrame>
        <p:nvGraphicFramePr>
          <p:cNvPr id="8" name="Object 29">
            <a:extLst>
              <a:ext uri="{FF2B5EF4-FFF2-40B4-BE49-F238E27FC236}">
                <a16:creationId xmlns:a16="http://schemas.microsoft.com/office/drawing/2014/main" xmlns="" id="{3A8CA054-82D8-46C8-A315-87D3B4AD2E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302493"/>
              </p:ext>
            </p:extLst>
          </p:nvPr>
        </p:nvGraphicFramePr>
        <p:xfrm>
          <a:off x="1528762" y="2944813"/>
          <a:ext cx="6086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5" name="Equation" r:id="rId6" imgW="3022560" imgH="241200" progId="Equation.DSMT4">
                  <p:embed/>
                </p:oleObj>
              </mc:Choice>
              <mc:Fallback>
                <p:oleObj name="Equation" r:id="rId6" imgW="3022560" imgH="241200" progId="Equation.DSMT4">
                  <p:embed/>
                  <p:pic>
                    <p:nvPicPr>
                      <p:cNvPr id="16" name="Object 29">
                        <a:extLst>
                          <a:ext uri="{FF2B5EF4-FFF2-40B4-BE49-F238E27FC236}">
                            <a16:creationId xmlns:a16="http://schemas.microsoft.com/office/drawing/2014/main" xmlns="" id="{6F9C5BCF-7AA6-4DA0-AD42-DFCCEA432A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2" y="2944813"/>
                        <a:ext cx="6086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B319C0B7-4749-44F5-9C64-D619B7F313BA}"/>
              </a:ext>
            </a:extLst>
          </p:cNvPr>
          <p:cNvGrpSpPr/>
          <p:nvPr/>
        </p:nvGrpSpPr>
        <p:grpSpPr>
          <a:xfrm>
            <a:off x="2350497" y="4040104"/>
            <a:ext cx="4165010" cy="578680"/>
            <a:chOff x="468313" y="5170329"/>
            <a:chExt cx="4165010" cy="578680"/>
          </a:xfrm>
        </p:grpSpPr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xmlns="" id="{5C81A215-41BA-4099-8A34-F8AD86FFE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3" y="5170329"/>
              <a:ext cx="979755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i="0" dirty="0">
                  <a:ea typeface="楷体_GB2312" pitchFamily="49" charset="-122"/>
                </a:rPr>
                <a:t>When</a:t>
              </a:r>
              <a:endParaRPr lang="zh-CN" altLang="en-US" sz="2600" dirty="0">
                <a:ea typeface="楷体_GB2312" pitchFamily="49" charset="-122"/>
              </a:endParaRPr>
            </a:p>
          </p:txBody>
        </p:sp>
        <p:graphicFrame>
          <p:nvGraphicFramePr>
            <p:cNvPr id="12" name="Object 33">
              <a:extLst>
                <a:ext uri="{FF2B5EF4-FFF2-40B4-BE49-F238E27FC236}">
                  <a16:creationId xmlns:a16="http://schemas.microsoft.com/office/drawing/2014/main" xmlns="" id="{7CC66988-F422-4B24-B75D-772D983D06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6419180"/>
                </p:ext>
              </p:extLst>
            </p:nvPr>
          </p:nvGraphicFramePr>
          <p:xfrm>
            <a:off x="1689459" y="5237834"/>
            <a:ext cx="1116012" cy="51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96" name="Equation" r:id="rId8" imgW="558558" imgH="253890" progId="Equation.DSMT4">
                    <p:embed/>
                  </p:oleObj>
                </mc:Choice>
                <mc:Fallback>
                  <p:oleObj name="Equation" r:id="rId8" imgW="558558" imgH="253890" progId="Equation.DSMT4">
                    <p:embed/>
                    <p:pic>
                      <p:nvPicPr>
                        <p:cNvPr id="27" name="Object 33">
                          <a:extLst>
                            <a:ext uri="{FF2B5EF4-FFF2-40B4-BE49-F238E27FC236}">
                              <a16:creationId xmlns:a16="http://schemas.microsoft.com/office/drawing/2014/main" xmlns="" id="{5AE921A4-B025-4D85-B8E1-7D5BDD4605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9459" y="5237834"/>
                          <a:ext cx="1116012" cy="511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35">
              <a:extLst>
                <a:ext uri="{FF2B5EF4-FFF2-40B4-BE49-F238E27FC236}">
                  <a16:creationId xmlns:a16="http://schemas.microsoft.com/office/drawing/2014/main" xmlns="" id="{62077DED-795E-4D1C-AEDF-E231804DB4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3996829"/>
                </p:ext>
              </p:extLst>
            </p:nvPr>
          </p:nvGraphicFramePr>
          <p:xfrm>
            <a:off x="3269661" y="5309460"/>
            <a:ext cx="1363662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97" name="Equation" r:id="rId10" imgW="672808" imgH="203112" progId="Equation.DSMT4">
                    <p:embed/>
                  </p:oleObj>
                </mc:Choice>
                <mc:Fallback>
                  <p:oleObj name="Equation" r:id="rId10" imgW="672808" imgH="203112" progId="Equation.DSMT4">
                    <p:embed/>
                    <p:pic>
                      <p:nvPicPr>
                        <p:cNvPr id="28" name="Object 35">
                          <a:extLst>
                            <a:ext uri="{FF2B5EF4-FFF2-40B4-BE49-F238E27FC236}">
                              <a16:creationId xmlns:a16="http://schemas.microsoft.com/office/drawing/2014/main" xmlns="" id="{7BD8016E-048C-49FA-A991-4627128EDBE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661" y="5309460"/>
                          <a:ext cx="1363662" cy="403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273348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6A0E08A8-BCC2-4C49-B995-74089CB23633}"/>
                  </a:ext>
                </a:extLst>
              </p:cNvPr>
              <p:cNvSpPr/>
              <p:nvPr/>
            </p:nvSpPr>
            <p:spPr>
              <a:xfrm>
                <a:off x="179512" y="1452642"/>
                <a:ext cx="8964488" cy="1640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lain" startAt="3"/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system with state equation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acc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zh-CN" alt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and balanced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zh-CN" alt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if there is a scalar function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𝐕</m:t>
                    </m:r>
                    <m:d>
                      <m:d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satisfying</a:t>
                </a:r>
              </a:p>
              <a:p>
                <a:pPr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(1)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(2)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zh-CN" alt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81000"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could say the system is instable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in sense of Lyapunov.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A0E08A8-BCC2-4C49-B995-74089CB23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52642"/>
                <a:ext cx="8964488" cy="1640962"/>
              </a:xfrm>
              <a:prstGeom prst="rect">
                <a:avLst/>
              </a:prstGeom>
              <a:blipFill>
                <a:blip r:embed="rId4"/>
                <a:stretch>
                  <a:fillRect l="-544" t="-1859" r="-884" b="-5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055B8142-4DB4-4B87-BA13-242F3A99B293}"/>
                  </a:ext>
                </a:extLst>
              </p:cNvPr>
              <p:cNvSpPr/>
              <p:nvPr/>
            </p:nvSpPr>
            <p:spPr>
              <a:xfrm>
                <a:off x="359025" y="2701057"/>
                <a:ext cx="8784975" cy="1153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400" i="1"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&gt;0 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en-US" sz="2400" i="1">
                            <a:latin typeface="Cambria Math"/>
                          </a:rPr>
                        </m:ctrlPr>
                      </m:mPr>
                      <m:mr>
                        <m:e/>
                      </m:mr>
                      <m:mr>
                        <m:e/>
                      </m:mr>
                      <m:mr>
                        <m:e/>
                      </m:mr>
                    </m:m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energy keeps increasing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55B8142-4DB4-4B87-BA13-242F3A99B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25" y="2701057"/>
                <a:ext cx="8784975" cy="1153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xmlns="" id="{A4DEC850-11DA-4F72-94D9-65670DCC7D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851580"/>
              </p:ext>
            </p:extLst>
          </p:nvPr>
        </p:nvGraphicFramePr>
        <p:xfrm>
          <a:off x="4067944" y="3688816"/>
          <a:ext cx="39878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3" name="Visio" r:id="rId6" imgW="3324349" imgH="2838298" progId="Visio.Drawing.11">
                  <p:embed/>
                </p:oleObj>
              </mc:Choice>
              <mc:Fallback>
                <p:oleObj name="Visio" r:id="rId6" imgW="3324349" imgH="2838298" progId="Visio.Drawing.11">
                  <p:embed/>
                  <p:pic>
                    <p:nvPicPr>
                      <p:cNvPr id="39939" name="Object 3">
                        <a:extLst>
                          <a:ext uri="{FF2B5EF4-FFF2-40B4-BE49-F238E27FC236}">
                            <a16:creationId xmlns:a16="http://schemas.microsoft.com/office/drawing/2014/main" xmlns="" id="{C1D67257-C856-4BD5-BCD3-705F00D77E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3688816"/>
                        <a:ext cx="3987800" cy="34051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73009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841F218-B0A4-4F0A-AC38-CC7A0F951E26}"/>
              </a:ext>
            </a:extLst>
          </p:cNvPr>
          <p:cNvSpPr/>
          <p:nvPr/>
        </p:nvSpPr>
        <p:spPr>
          <a:xfrm>
            <a:off x="457200" y="1417638"/>
            <a:ext cx="4093621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 For state equation: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9D97290-B74F-4F24-B9CE-B900C878D813}"/>
              </a:ext>
            </a:extLst>
          </p:cNvPr>
          <p:cNvSpPr/>
          <p:nvPr/>
        </p:nvSpPr>
        <p:spPr>
          <a:xfrm>
            <a:off x="179512" y="2357422"/>
            <a:ext cx="4970913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figure out whether it is stable.</a:t>
            </a: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xmlns="" id="{77BD124D-0588-4877-BD3C-9CD9F9958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xmlns="" id="{A5B5F898-625E-412D-9AD9-2DCC3ED25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721" y="2725858"/>
            <a:ext cx="8137525" cy="56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600" i="0" dirty="0">
                <a:ea typeface="楷体_GB2312" pitchFamily="49" charset="-122"/>
              </a:rPr>
              <a:t>(</a:t>
            </a:r>
            <a:r>
              <a:rPr lang="en-US" altLang="zh-CN" sz="2600" dirty="0">
                <a:ea typeface="楷体_GB2312" pitchFamily="49" charset="-122"/>
              </a:rPr>
              <a:t>x</a:t>
            </a:r>
            <a:r>
              <a:rPr lang="en-US" altLang="zh-CN" sz="2600" i="0" baseline="-25000" dirty="0">
                <a:ea typeface="楷体_GB2312" pitchFamily="49" charset="-122"/>
              </a:rPr>
              <a:t>1</a:t>
            </a:r>
            <a:r>
              <a:rPr lang="en-US" altLang="zh-CN" sz="2600" i="0" dirty="0">
                <a:ea typeface="楷体_GB2312" pitchFamily="49" charset="-122"/>
              </a:rPr>
              <a:t>=0, </a:t>
            </a:r>
            <a:r>
              <a:rPr lang="en-US" altLang="zh-CN" sz="2600" dirty="0">
                <a:ea typeface="楷体_GB2312" pitchFamily="49" charset="-122"/>
              </a:rPr>
              <a:t>x</a:t>
            </a:r>
            <a:r>
              <a:rPr lang="en-US" altLang="zh-CN" sz="2600" i="0" baseline="-25000" dirty="0">
                <a:ea typeface="楷体_GB2312" pitchFamily="49" charset="-122"/>
              </a:rPr>
              <a:t>2</a:t>
            </a:r>
            <a:r>
              <a:rPr lang="en-US" altLang="zh-CN" sz="2600" i="0" dirty="0">
                <a:ea typeface="楷体_GB2312" pitchFamily="49" charset="-122"/>
              </a:rPr>
              <a:t>=0)  is the only balanced state. </a:t>
            </a:r>
          </a:p>
        </p:txBody>
      </p:sp>
      <p:sp>
        <p:nvSpPr>
          <p:cNvPr id="15" name="Rectangle 30">
            <a:extLst>
              <a:ext uri="{FF2B5EF4-FFF2-40B4-BE49-F238E27FC236}">
                <a16:creationId xmlns:a16="http://schemas.microsoft.com/office/drawing/2014/main" xmlns="" id="{CD5779D5-EE05-4284-99D0-9D1A47467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62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aphicFrame>
        <p:nvGraphicFramePr>
          <p:cNvPr id="16" name="Object 29">
            <a:extLst>
              <a:ext uri="{FF2B5EF4-FFF2-40B4-BE49-F238E27FC236}">
                <a16:creationId xmlns:a16="http://schemas.microsoft.com/office/drawing/2014/main" xmlns="" id="{6F9C5BCF-7AA6-4DA0-AD42-DFCCEA432A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352535"/>
              </p:ext>
            </p:extLst>
          </p:nvPr>
        </p:nvGraphicFramePr>
        <p:xfrm>
          <a:off x="2465388" y="4149725"/>
          <a:ext cx="4168775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8" name="Equation" r:id="rId4" imgW="2070000" imgH="482400" progId="Equation.DSMT4">
                  <p:embed/>
                </p:oleObj>
              </mc:Choice>
              <mc:Fallback>
                <p:oleObj name="Equation" r:id="rId4" imgW="2070000" imgH="482400" progId="Equation.DSMT4">
                  <p:embed/>
                  <p:pic>
                    <p:nvPicPr>
                      <p:cNvPr id="16" name="Object 29">
                        <a:extLst>
                          <a:ext uri="{FF2B5EF4-FFF2-40B4-BE49-F238E27FC236}">
                            <a16:creationId xmlns:a16="http://schemas.microsoft.com/office/drawing/2014/main" xmlns="" id="{6F9C5BCF-7AA6-4DA0-AD42-DFCCEA432A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4149725"/>
                        <a:ext cx="4168775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6">
            <a:extLst>
              <a:ext uri="{FF2B5EF4-FFF2-40B4-BE49-F238E27FC236}">
                <a16:creationId xmlns:a16="http://schemas.microsoft.com/office/drawing/2014/main" xmlns="" id="{65AB3754-EDF2-4D6E-B08B-C2F3A1647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BE881228-1088-4CAF-80E9-820303FFCF11}"/>
              </a:ext>
            </a:extLst>
          </p:cNvPr>
          <p:cNvGrpSpPr/>
          <p:nvPr/>
        </p:nvGrpSpPr>
        <p:grpSpPr>
          <a:xfrm>
            <a:off x="801256" y="3480851"/>
            <a:ext cx="5401627" cy="508000"/>
            <a:chOff x="801256" y="3480851"/>
            <a:chExt cx="5401627" cy="508000"/>
          </a:xfrm>
        </p:grpSpPr>
        <p:graphicFrame>
          <p:nvGraphicFramePr>
            <p:cNvPr id="13" name="Object 23">
              <a:extLst>
                <a:ext uri="{FF2B5EF4-FFF2-40B4-BE49-F238E27FC236}">
                  <a16:creationId xmlns:a16="http://schemas.microsoft.com/office/drawing/2014/main" xmlns="" id="{62BBB080-8AB1-448F-A666-18D6EDABAF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99483" y="3480851"/>
            <a:ext cx="18034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89" name="Equation" r:id="rId6" imgW="914400" imgH="254000" progId="Equation.DSMT4">
                    <p:embed/>
                  </p:oleObj>
                </mc:Choice>
                <mc:Fallback>
                  <p:oleObj name="Equation" r:id="rId6" imgW="914400" imgH="254000" progId="Equation.DSMT4">
                    <p:embed/>
                    <p:pic>
                      <p:nvPicPr>
                        <p:cNvPr id="13" name="Object 23">
                          <a:extLst>
                            <a:ext uri="{FF2B5EF4-FFF2-40B4-BE49-F238E27FC236}">
                              <a16:creationId xmlns:a16="http://schemas.microsoft.com/office/drawing/2014/main" xmlns="" id="{62BBB080-8AB1-448F-A666-18D6EDABAF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9483" y="3480851"/>
                          <a:ext cx="18034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>
              <a:extLst>
                <a:ext uri="{FF2B5EF4-FFF2-40B4-BE49-F238E27FC236}">
                  <a16:creationId xmlns:a16="http://schemas.microsoft.com/office/drawing/2014/main" xmlns="" id="{D3C7C856-B5AA-4B7E-AE0A-FEF72BB50777}"/>
                </a:ext>
              </a:extLst>
            </p:cNvPr>
            <p:cNvSpPr/>
            <p:nvPr/>
          </p:nvSpPr>
          <p:spPr>
            <a:xfrm>
              <a:off x="801256" y="3494460"/>
              <a:ext cx="3312382" cy="452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Choose a Lyapunov function</a:t>
              </a:r>
            </a:p>
          </p:txBody>
        </p:sp>
      </p:grpSp>
      <p:graphicFrame>
        <p:nvGraphicFramePr>
          <p:cNvPr id="24" name="Object 5">
            <a:extLst>
              <a:ext uri="{FF2B5EF4-FFF2-40B4-BE49-F238E27FC236}">
                <a16:creationId xmlns:a16="http://schemas.microsoft.com/office/drawing/2014/main" xmlns="" id="{F4313F67-56B5-4D8E-AF0A-D319232C9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2526"/>
              </p:ext>
            </p:extLst>
          </p:nvPr>
        </p:nvGraphicFramePr>
        <p:xfrm>
          <a:off x="4703763" y="1389063"/>
          <a:ext cx="214312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90" name="Equation" r:id="rId8" imgW="952200" imgH="507960" progId="Equation.DSMT4">
                  <p:embed/>
                </p:oleObj>
              </mc:Choice>
              <mc:Fallback>
                <p:oleObj name="Equation" r:id="rId8" imgW="952200" imgH="507960" progId="Equation.DSMT4">
                  <p:embed/>
                  <p:pic>
                    <p:nvPicPr>
                      <p:cNvPr id="24" name="Object 5">
                        <a:extLst>
                          <a:ext uri="{FF2B5EF4-FFF2-40B4-BE49-F238E27FC236}">
                            <a16:creationId xmlns:a16="http://schemas.microsoft.com/office/drawing/2014/main" xmlns="" id="{F4313F67-56B5-4D8E-AF0A-D319232C95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3763" y="1389063"/>
                        <a:ext cx="2143125" cy="1150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1">
            <a:extLst>
              <a:ext uri="{FF2B5EF4-FFF2-40B4-BE49-F238E27FC236}">
                <a16:creationId xmlns:a16="http://schemas.microsoft.com/office/drawing/2014/main" xmlns="" id="{5139E70B-8B39-49D5-999D-5745251EE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928" y="5319282"/>
            <a:ext cx="206418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600" dirty="0">
                <a:ea typeface="楷体_GB2312" pitchFamily="49" charset="-122"/>
              </a:rPr>
              <a:t>Instable</a:t>
            </a:r>
            <a:endParaRPr lang="zh-CN" altLang="en-US" sz="2600" dirty="0">
              <a:ea typeface="楷体_GB2312" pitchFamily="49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3447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892B71A-AC95-4B7A-90DF-34D0EE4594E9}"/>
              </a:ext>
            </a:extLst>
          </p:cNvPr>
          <p:cNvSpPr/>
          <p:nvPr/>
        </p:nvSpPr>
        <p:spPr>
          <a:xfrm>
            <a:off x="611560" y="1417638"/>
            <a:ext cx="648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Lyapunov stability analysis of linear system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8B54336C-7CBA-4D39-A1E3-3014B00E58CF}"/>
                  </a:ext>
                </a:extLst>
              </p:cNvPr>
              <p:cNvSpPr/>
              <p:nvPr/>
            </p:nvSpPr>
            <p:spPr>
              <a:xfrm>
                <a:off x="246518" y="2080931"/>
                <a:ext cx="8308621" cy="3806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any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linear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variant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system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with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state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equation</m:t>
                          </m:r>
                        </m:e>
                      </m:acc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zh-CN" altLang="en-US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zh-CN" altLang="en-US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en-US" altLang="zh-CN" b="1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B54336C-7CBA-4D39-A1E3-3014B00E5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8" y="2080931"/>
                <a:ext cx="8308621" cy="380617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81ACA651-08B5-44FC-9312-2AD7D703B774}"/>
                  </a:ext>
                </a:extLst>
              </p:cNvPr>
              <p:cNvSpPr/>
              <p:nvPr/>
            </p:nvSpPr>
            <p:spPr>
              <a:xfrm>
                <a:off x="2627" y="2548871"/>
                <a:ext cx="5827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nonsingular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choose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positive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quadratic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function</m:t>
                      </m:r>
                    </m:oMath>
                  </m:oMathPara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1ACA651-08B5-44FC-9312-2AD7D703B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" y="2548871"/>
                <a:ext cx="582723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xmlns="" id="{128838C8-1A22-4088-8CC3-D9ADBC21F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534813"/>
              </p:ext>
            </p:extLst>
          </p:nvPr>
        </p:nvGraphicFramePr>
        <p:xfrm>
          <a:off x="2810321" y="3055895"/>
          <a:ext cx="18351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2" name="Equation" r:id="rId6" imgW="876300" imgH="190590" progId="Equation.DSMT4">
                  <p:embed/>
                </p:oleObj>
              </mc:Choice>
              <mc:Fallback>
                <p:oleObj name="Equation" r:id="rId6" imgW="876300" imgH="190590" progId="Equation.DSMT4">
                  <p:embed/>
                  <p:pic>
                    <p:nvPicPr>
                      <p:cNvPr id="109573" name="Object 10">
                        <a:extLst>
                          <a:ext uri="{FF2B5EF4-FFF2-40B4-BE49-F238E27FC236}">
                            <a16:creationId xmlns:a16="http://schemas.microsoft.com/office/drawing/2014/main" xmlns="" id="{11AD9F21-A9C8-4126-A671-D0E3B5DED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321" y="3055895"/>
                        <a:ext cx="1835150" cy="5429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66FF"/>
                          </a:gs>
                          <a:gs pos="50000">
                            <a:srgbClr val="FFFFFF"/>
                          </a:gs>
                          <a:gs pos="100000">
                            <a:srgbClr val="FF66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01695CDA-4366-404E-98A2-E3844B2055B7}"/>
              </a:ext>
            </a:extLst>
          </p:cNvPr>
          <p:cNvGrpSpPr/>
          <p:nvPr/>
        </p:nvGrpSpPr>
        <p:grpSpPr>
          <a:xfrm>
            <a:off x="2627" y="3736512"/>
            <a:ext cx="7482113" cy="1012223"/>
            <a:chOff x="2627" y="3736512"/>
            <a:chExt cx="7482113" cy="1012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xmlns="" id="{C1DCA615-4229-4EDA-A450-DCF05C026C82}"/>
                    </a:ext>
                  </a:extLst>
                </p:cNvPr>
                <p:cNvSpPr/>
                <p:nvPr/>
              </p:nvSpPr>
              <p:spPr>
                <a:xfrm>
                  <a:off x="2627" y="3736512"/>
                  <a:ext cx="74821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If the system is asymptotically stable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, according to theorem 1, make </a:t>
                  </a: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C1DCA615-4229-4EDA-A450-DCF05C026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" y="3736512"/>
                  <a:ext cx="748211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51"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="" id="{48775BDA-822F-480F-A57C-616CA89F101D}"/>
                    </a:ext>
                  </a:extLst>
                </p:cNvPr>
                <p:cNvSpPr/>
                <p:nvPr/>
              </p:nvSpPr>
              <p:spPr>
                <a:xfrm>
                  <a:off x="2798081" y="4370746"/>
                  <a:ext cx="1367618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8775BDA-822F-480F-A57C-616CA89F10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081" y="4370746"/>
                  <a:ext cx="1367618" cy="377989"/>
                </a:xfrm>
                <a:prstGeom prst="rect">
                  <a:avLst/>
                </a:prstGeom>
                <a:blipFill>
                  <a:blip r:embed="rId9"/>
                  <a:stretch>
                    <a:fillRect t="-16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xmlns="" id="{6E79A8AA-BBCA-40C2-B479-D04F1D493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983337"/>
              </p:ext>
            </p:extLst>
          </p:nvPr>
        </p:nvGraphicFramePr>
        <p:xfrm>
          <a:off x="2818661" y="5454949"/>
          <a:ext cx="21701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3" name="Equation" r:id="rId10" imgW="1038157" imgH="190590" progId="Equation.DSMT4">
                  <p:embed/>
                </p:oleObj>
              </mc:Choice>
              <mc:Fallback>
                <p:oleObj name="Equation" r:id="rId10" imgW="1038157" imgH="190590" progId="Equation.DSMT4">
                  <p:embed/>
                  <p:pic>
                    <p:nvPicPr>
                      <p:cNvPr id="1005575" name="Object 7">
                        <a:extLst>
                          <a:ext uri="{FF2B5EF4-FFF2-40B4-BE49-F238E27FC236}">
                            <a16:creationId xmlns:a16="http://schemas.microsoft.com/office/drawing/2014/main" xmlns="" id="{45A9AAFB-31E7-4EB4-B78B-560A91F452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8661" y="5454949"/>
                        <a:ext cx="2170112" cy="542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5400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6">
            <a:extLst>
              <a:ext uri="{FF2B5EF4-FFF2-40B4-BE49-F238E27FC236}">
                <a16:creationId xmlns:a16="http://schemas.microsoft.com/office/drawing/2014/main" xmlns="" id="{904384F7-79B2-41DA-8E55-7801E461F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181010"/>
              </p:ext>
            </p:extLst>
          </p:nvPr>
        </p:nvGraphicFramePr>
        <p:xfrm>
          <a:off x="1753840" y="4852697"/>
          <a:ext cx="57832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4" name="Equation" r:id="rId12" imgW="2425700" imgH="228600" progId="Equation.DSMT4">
                  <p:embed/>
                </p:oleObj>
              </mc:Choice>
              <mc:Fallback>
                <p:oleObj name="Equation" r:id="rId12" imgW="2425700" imgH="228600" progId="Equation.DSMT4">
                  <p:embed/>
                  <p:pic>
                    <p:nvPicPr>
                      <p:cNvPr id="111630" name="Object 16">
                        <a:extLst>
                          <a:ext uri="{FF2B5EF4-FFF2-40B4-BE49-F238E27FC236}">
                            <a16:creationId xmlns:a16="http://schemas.microsoft.com/office/drawing/2014/main" xmlns="" id="{1F1E8B90-533D-44F5-8FA2-DAC70F6053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840" y="4852697"/>
                        <a:ext cx="578326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4E23733-D198-4919-A22E-F6C83B3F84D6}"/>
              </a:ext>
            </a:extLst>
          </p:cNvPr>
          <p:cNvSpPr/>
          <p:nvPr/>
        </p:nvSpPr>
        <p:spPr>
          <a:xfrm>
            <a:off x="3752781" y="6266160"/>
            <a:ext cx="5391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means Q must be positive definite.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8105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892B71A-AC95-4B7A-90DF-34D0EE4594E9}"/>
              </a:ext>
            </a:extLst>
          </p:cNvPr>
          <p:cNvSpPr/>
          <p:nvPr/>
        </p:nvSpPr>
        <p:spPr>
          <a:xfrm>
            <a:off x="611560" y="1417638"/>
            <a:ext cx="648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Lyapunov stability theorem of linear system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8B54336C-7CBA-4D39-A1E3-3014B00E58CF}"/>
                  </a:ext>
                </a:extLst>
              </p:cNvPr>
              <p:cNvSpPr/>
              <p:nvPr/>
            </p:nvSpPr>
            <p:spPr>
              <a:xfrm>
                <a:off x="246518" y="2080931"/>
                <a:ext cx="7949548" cy="3806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linear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variant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system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with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state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equation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zh-CN" altLang="en-US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m:rPr>
                          <m:nor/>
                        </m:rPr>
                        <a:rPr lang="zh-CN" altLang="en-US" b="1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en-US" altLang="zh-CN" b="1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B54336C-7CBA-4D39-A1E3-3014B00E5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8" y="2080931"/>
                <a:ext cx="7949548" cy="380617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1ACA651-08B5-44FC-9312-2AD7D703B774}"/>
              </a:ext>
            </a:extLst>
          </p:cNvPr>
          <p:cNvSpPr/>
          <p:nvPr/>
        </p:nvSpPr>
        <p:spPr>
          <a:xfrm>
            <a:off x="252232" y="3386954"/>
            <a:ext cx="8064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given positive definite matrix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unique symmetry  positive-definite matrix 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satisfies </a:t>
            </a:r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xmlns="" id="{6E79A8AA-BBCA-40C2-B479-D04F1D493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765451"/>
              </p:ext>
            </p:extLst>
          </p:nvPr>
        </p:nvGraphicFramePr>
        <p:xfrm>
          <a:off x="2987824" y="4535014"/>
          <a:ext cx="21701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5" name="Equation" r:id="rId5" imgW="1038157" imgH="190590" progId="Equation.DSMT4">
                  <p:embed/>
                </p:oleObj>
              </mc:Choice>
              <mc:Fallback>
                <p:oleObj name="Equation" r:id="rId5" imgW="1038157" imgH="190590" progId="Equation.DSMT4">
                  <p:embed/>
                  <p:pic>
                    <p:nvPicPr>
                      <p:cNvPr id="10" name="Object 7">
                        <a:extLst>
                          <a:ext uri="{FF2B5EF4-FFF2-40B4-BE49-F238E27FC236}">
                            <a16:creationId xmlns:a16="http://schemas.microsoft.com/office/drawing/2014/main" xmlns="" id="{6E79A8AA-BBCA-40C2-B479-D04F1D4938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535014"/>
                        <a:ext cx="2170112" cy="542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5400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516DB103-BFBB-438F-B015-70EB40C503A8}"/>
                  </a:ext>
                </a:extLst>
              </p:cNvPr>
              <p:cNvSpPr/>
              <p:nvPr/>
            </p:nvSpPr>
            <p:spPr>
              <a:xfrm>
                <a:off x="246518" y="2496106"/>
                <a:ext cx="8546774" cy="63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nonsingular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suffecient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necessary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condition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system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asymptotically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stable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16DB103-BFBB-438F-B015-70EB40C50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8" y="2496106"/>
                <a:ext cx="8546774" cy="639983"/>
              </a:xfrm>
              <a:prstGeom prst="rect">
                <a:avLst/>
              </a:prstGeom>
              <a:blipFill>
                <a:blip r:embed="rId7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373477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xmlns="" id="{49F2347D-0165-47E2-8FC6-8C37CD31FD0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91179" y="1210091"/>
                <a:ext cx="8362950" cy="611981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65760" indent="-256032" algn="l" rtl="0" eaLnBrk="1" latinLnBrk="0" hangingPunct="1"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SzPct val="68000"/>
                  <a:buFont typeface="Wingdings 3"/>
                  <a:buChar char="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1792" indent="-228600" algn="l" rtl="0" eaLnBrk="1" latinLnBrk="0" hangingPunct="1">
                  <a:spcBef>
                    <a:spcPts val="324"/>
                  </a:spcBef>
                  <a:buClr>
                    <a:schemeClr val="accent1"/>
                  </a:buClr>
                  <a:buFont typeface="Verdana"/>
                  <a:buChar char="◦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9536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/>
                  <a:buChar char="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2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574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Remarks:</a:t>
                </a: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(1) For any given positive definite matrix Q, matrix P    which satisfies</a:t>
                </a: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equation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𝑃𝐴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unique. The system is asymptotically stable when    P    is positive definite.</a:t>
                </a: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(2) If the function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zh-CN" alt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zh-CN" alt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then, matrix Q could be just semi-positive definite matrix. And the system is still asymptotically stable.</a:t>
                </a: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  <a:defRPr/>
                </a:pP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(3) Generally, we choose 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=I, so the equation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𝑃𝐴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49F2347D-0165-47E2-8FC6-8C37CD31F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9" y="1210091"/>
                <a:ext cx="8362950" cy="6119813"/>
              </a:xfrm>
              <a:prstGeom prst="rect">
                <a:avLst/>
              </a:prstGeom>
              <a:blipFill>
                <a:blip r:embed="rId2"/>
                <a:stretch>
                  <a:fillRect t="-199" r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92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2EFEB45-86D2-4A97-9457-C70087B2F1B8}"/>
              </a:ext>
            </a:extLst>
          </p:cNvPr>
          <p:cNvSpPr/>
          <p:nvPr/>
        </p:nvSpPr>
        <p:spPr>
          <a:xfrm>
            <a:off x="457200" y="1417638"/>
            <a:ext cx="4093621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 For state equation: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B570776-5298-44EA-8B7D-D10C49C81C06}"/>
              </a:ext>
            </a:extLst>
          </p:cNvPr>
          <p:cNvSpPr/>
          <p:nvPr/>
        </p:nvSpPr>
        <p:spPr>
          <a:xfrm>
            <a:off x="179512" y="2357422"/>
            <a:ext cx="8068555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figure out whether it is stable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Lyapunov equation.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xmlns="" id="{902F9064-65EF-4862-844D-AC5EE1C7A3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2996952"/>
          <a:ext cx="3295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0" name="Equation" r:id="rId4" imgW="1457257" imgH="219165" progId="Equation.3">
                  <p:embed/>
                </p:oleObj>
              </mc:Choice>
              <mc:Fallback>
                <p:oleObj name="Equation" r:id="rId4" imgW="1457257" imgH="219165" progId="Equation.3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xmlns="" id="{902F9064-65EF-4862-844D-AC5EE1C7A3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996952"/>
                        <a:ext cx="3295650" cy="5588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66FF"/>
                          </a:gs>
                          <a:gs pos="50000">
                            <a:srgbClr val="FFFFFF"/>
                          </a:gs>
                          <a:gs pos="100000">
                            <a:srgbClr val="FF66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E830E4D9-8B32-46B8-BF7D-EF3C154267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3663" y="3736727"/>
          <a:ext cx="287496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1" name="Equation" r:id="rId6" imgW="1307532" imgH="482391" progId="Equation.DSMT4">
                  <p:embed/>
                </p:oleObj>
              </mc:Choice>
              <mc:Fallback>
                <p:oleObj name="Equation" r:id="rId6" imgW="1307532" imgH="482391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xmlns="" id="{E830E4D9-8B32-46B8-BF7D-EF3C154267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3" y="3736727"/>
                        <a:ext cx="2874962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>
            <a:extLst>
              <a:ext uri="{FF2B5EF4-FFF2-40B4-BE49-F238E27FC236}">
                <a16:creationId xmlns:a16="http://schemas.microsoft.com/office/drawing/2014/main" xmlns="" id="{9794DB14-383C-4E2F-AB59-C936F68C3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221185"/>
              </p:ext>
            </p:extLst>
          </p:nvPr>
        </p:nvGraphicFramePr>
        <p:xfrm>
          <a:off x="4593181" y="1400942"/>
          <a:ext cx="19573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2" name="Equation" r:id="rId8" imgW="990360" imgH="457200" progId="Equation.DSMT4">
                  <p:embed/>
                </p:oleObj>
              </mc:Choice>
              <mc:Fallback>
                <p:oleObj name="Equation" r:id="rId8" imgW="990360" imgH="457200" progId="Equation.DSMT4">
                  <p:embed/>
                  <p:pic>
                    <p:nvPicPr>
                      <p:cNvPr id="313355" name="Object 11">
                        <a:extLst>
                          <a:ext uri="{FF2B5EF4-FFF2-40B4-BE49-F238E27FC236}">
                            <a16:creationId xmlns:a16="http://schemas.microsoft.com/office/drawing/2014/main" xmlns="" id="{60F0774A-199D-4144-BEA6-74E7752EBF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3181" y="1400942"/>
                        <a:ext cx="19573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xmlns="" id="{9C468057-ED9D-4878-A04C-40FDFA4767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761970"/>
              </p:ext>
            </p:extLst>
          </p:nvPr>
        </p:nvGraphicFramePr>
        <p:xfrm>
          <a:off x="1403648" y="4974408"/>
          <a:ext cx="70675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3" name="Equation" r:id="rId10" imgW="3251160" imgH="482400" progId="Equation.DSMT4">
                  <p:embed/>
                </p:oleObj>
              </mc:Choice>
              <mc:Fallback>
                <p:oleObj name="Equation" r:id="rId10" imgW="3251160" imgH="482400" progId="Equation.DSMT4">
                  <p:embed/>
                  <p:pic>
                    <p:nvPicPr>
                      <p:cNvPr id="314375" name="Object 7">
                        <a:extLst>
                          <a:ext uri="{FF2B5EF4-FFF2-40B4-BE49-F238E27FC236}">
                            <a16:creationId xmlns:a16="http://schemas.microsoft.com/office/drawing/2014/main" xmlns="" id="{211C8B83-C009-4414-98CF-BBC1FEE828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974408"/>
                        <a:ext cx="70675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71298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xmlns="" id="{9493F75A-C63F-4254-B945-638FF6A65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28986"/>
              </p:ext>
            </p:extLst>
          </p:nvPr>
        </p:nvGraphicFramePr>
        <p:xfrm>
          <a:off x="1115616" y="1328523"/>
          <a:ext cx="4665662" cy="203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8" name="Equation" r:id="rId4" imgW="2145960" imgH="1066680" progId="Equation.DSMT4">
                  <p:embed/>
                </p:oleObj>
              </mc:Choice>
              <mc:Fallback>
                <p:oleObj name="Equation" r:id="rId4" imgW="2145960" imgH="1066680" progId="Equation.DSMT4">
                  <p:embed/>
                  <p:pic>
                    <p:nvPicPr>
                      <p:cNvPr id="314375" name="Object 7">
                        <a:extLst>
                          <a:ext uri="{FF2B5EF4-FFF2-40B4-BE49-F238E27FC236}">
                            <a16:creationId xmlns:a16="http://schemas.microsoft.com/office/drawing/2014/main" xmlns="" id="{211C8B83-C009-4414-98CF-BBC1FEE828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328523"/>
                        <a:ext cx="4665662" cy="203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xmlns="" id="{9B6189D1-3D7A-4F5A-9DB1-7EEFFFC941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577781"/>
              </p:ext>
            </p:extLst>
          </p:nvPr>
        </p:nvGraphicFramePr>
        <p:xfrm>
          <a:off x="1115616" y="3891914"/>
          <a:ext cx="1884362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9" name="公式" r:id="rId6" imgW="711000" imgH="393480" progId="Equation.3">
                  <p:embed/>
                </p:oleObj>
              </mc:Choice>
              <mc:Fallback>
                <p:oleObj name="公式" r:id="rId6" imgW="711000" imgH="393480" progId="Equation.3">
                  <p:embed/>
                  <p:pic>
                    <p:nvPicPr>
                      <p:cNvPr id="315401" name="Object 9">
                        <a:extLst>
                          <a:ext uri="{FF2B5EF4-FFF2-40B4-BE49-F238E27FC236}">
                            <a16:creationId xmlns:a16="http://schemas.microsoft.com/office/drawing/2014/main" xmlns="" id="{91B53F4A-BBC5-489E-B9E4-1FDF861539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891914"/>
                        <a:ext cx="1884362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xmlns="" id="{932CCE71-F234-48FF-AA34-A49961F10B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913989"/>
              </p:ext>
            </p:extLst>
          </p:nvPr>
        </p:nvGraphicFramePr>
        <p:xfrm>
          <a:off x="3862196" y="3378618"/>
          <a:ext cx="3838164" cy="177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0" name="公式" r:id="rId8" imgW="1485720" imgH="787320" progId="Equation.3">
                  <p:embed/>
                </p:oleObj>
              </mc:Choice>
              <mc:Fallback>
                <p:oleObj name="公式" r:id="rId8" imgW="1485720" imgH="787320" progId="Equation.3">
                  <p:embed/>
                  <p:pic>
                    <p:nvPicPr>
                      <p:cNvPr id="315402" name="Object 10">
                        <a:extLst>
                          <a:ext uri="{FF2B5EF4-FFF2-40B4-BE49-F238E27FC236}">
                            <a16:creationId xmlns:a16="http://schemas.microsoft.com/office/drawing/2014/main" xmlns="" id="{A2FF0227-7021-4065-A12D-3AB3854CD5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196" y="3378618"/>
                        <a:ext cx="3838164" cy="1773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xmlns="" id="{776F1D0E-3DC9-4828-B498-FC443C25B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537325"/>
              </p:ext>
            </p:extLst>
          </p:nvPr>
        </p:nvGraphicFramePr>
        <p:xfrm>
          <a:off x="1763688" y="5141928"/>
          <a:ext cx="63087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1" name="Equation" r:id="rId10" imgW="2273040" imgH="393480" progId="Equation.DSMT4">
                  <p:embed/>
                </p:oleObj>
              </mc:Choice>
              <mc:Fallback>
                <p:oleObj name="Equation" r:id="rId10" imgW="2273040" imgH="393480" progId="Equation.DSMT4">
                  <p:embed/>
                  <p:pic>
                    <p:nvPicPr>
                      <p:cNvPr id="315404" name="Object 12">
                        <a:extLst>
                          <a:ext uri="{FF2B5EF4-FFF2-40B4-BE49-F238E27FC236}">
                            <a16:creationId xmlns:a16="http://schemas.microsoft.com/office/drawing/2014/main" xmlns="" id="{85A339AB-53F2-4D4A-B13B-760160F0D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5141928"/>
                        <a:ext cx="630872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>
            <a:extLst>
              <a:ext uri="{FF2B5EF4-FFF2-40B4-BE49-F238E27FC236}">
                <a16:creationId xmlns:a16="http://schemas.microsoft.com/office/drawing/2014/main" xmlns="" id="{B15BB742-2113-4D49-BBB0-EF5E098F26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807499"/>
              </p:ext>
            </p:extLst>
          </p:nvPr>
        </p:nvGraphicFramePr>
        <p:xfrm>
          <a:off x="3424838" y="5760117"/>
          <a:ext cx="2738438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2" name="公式" r:id="rId12" imgW="927000" imgH="304560" progId="Equation.3">
                  <p:embed/>
                </p:oleObj>
              </mc:Choice>
              <mc:Fallback>
                <p:oleObj name="公式" r:id="rId12" imgW="927000" imgH="304560" progId="Equation.3">
                  <p:embed/>
                  <p:pic>
                    <p:nvPicPr>
                      <p:cNvPr id="315405" name="Object 13">
                        <a:extLst>
                          <a:ext uri="{FF2B5EF4-FFF2-40B4-BE49-F238E27FC236}">
                            <a16:creationId xmlns:a16="http://schemas.microsoft.com/office/drawing/2014/main" xmlns="" id="{138AC81E-E8FC-46ED-80BC-9ED4E7E01A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838" y="5760117"/>
                        <a:ext cx="2738438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55238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63392447-B49D-417C-8F1E-9FF2D2849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373" y="2851693"/>
            <a:ext cx="878221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/>
              <a:t>Derive positive definite matrix P</a:t>
            </a:r>
            <a:endParaRPr lang="zh-CN" altLang="en-US" b="1" dirty="0"/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%LYAP example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A=[0 1;-1 -1];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A=A’; </a:t>
            </a:r>
            <a:r>
              <a:rPr lang="zh-CN" altLang="en-US" b="1" dirty="0">
                <a:latin typeface="Courier New" panose="02070309020205020404" pitchFamily="49" charset="0"/>
              </a:rPr>
              <a:t>％</a:t>
            </a:r>
            <a:r>
              <a:rPr lang="en-US" altLang="zh-CN" b="1" dirty="0">
                <a:latin typeface="Courier New" panose="02070309020205020404" pitchFamily="49" charset="0"/>
              </a:rPr>
              <a:t>transpose of A</a:t>
            </a:r>
            <a:endParaRPr lang="zh-CN" altLang="en-US" b="1" dirty="0"/>
          </a:p>
          <a:p>
            <a:r>
              <a:rPr lang="en-US" altLang="zh-CN" b="1" dirty="0">
                <a:latin typeface="Courier New" panose="02070309020205020404" pitchFamily="49" charset="0"/>
              </a:rPr>
              <a:t>Q=[1 0;0 1];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P=</a:t>
            </a:r>
            <a:r>
              <a:rPr lang="en-US" altLang="zh-CN" b="1" dirty="0" err="1">
                <a:latin typeface="Courier New" panose="02070309020205020404" pitchFamily="49" charset="0"/>
              </a:rPr>
              <a:t>lyap</a:t>
            </a:r>
            <a:r>
              <a:rPr lang="en-US" altLang="zh-CN" b="1" dirty="0">
                <a:latin typeface="Courier New" panose="02070309020205020404" pitchFamily="49" charset="0"/>
              </a:rPr>
              <a:t>(A,Q)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r>
              <a:rPr lang="en-US" altLang="zh-CN" b="1" dirty="0">
                <a:latin typeface="Courier New" panose="02070309020205020404" pitchFamily="49" charset="0"/>
              </a:rPr>
              <a:t>results</a:t>
            </a:r>
            <a:r>
              <a:rPr lang="zh-CN" altLang="en-US" b="1" dirty="0">
                <a:latin typeface="Courier New" panose="02070309020205020404" pitchFamily="49" charset="0"/>
              </a:rPr>
              <a:t>：</a:t>
            </a:r>
            <a:r>
              <a:rPr lang="en-US" altLang="zh-CN" b="1" dirty="0">
                <a:ea typeface="System" charset="-122"/>
              </a:rPr>
              <a:t>P =</a:t>
            </a:r>
          </a:p>
          <a:p>
            <a:pPr lvl="1"/>
            <a:endParaRPr lang="zh-CN" altLang="en-US" b="1" dirty="0"/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xmlns="" id="{C8D77D49-5E56-487D-89B6-22BAAC78D856}"/>
              </a:ext>
            </a:extLst>
          </p:cNvPr>
          <p:cNvGrpSpPr>
            <a:grpSpLocks/>
          </p:cNvGrpSpPr>
          <p:nvPr/>
        </p:nvGrpSpPr>
        <p:grpSpPr bwMode="auto">
          <a:xfrm>
            <a:off x="-45203" y="1417639"/>
            <a:ext cx="8709951" cy="1570038"/>
            <a:chOff x="378" y="1785"/>
            <a:chExt cx="5254" cy="989"/>
          </a:xfrm>
        </p:grpSpPr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xmlns="" id="{03D3CB9D-8729-4A21-936C-6FEDDC9DE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" y="1785"/>
              <a:ext cx="5240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MATLAB function </a:t>
              </a:r>
              <a:r>
                <a:rPr lang="en-US" altLang="zh-CN" sz="2400" b="1" dirty="0">
                  <a:latin typeface="Times New Roman" panose="02020603050405020304" pitchFamily="18" charset="0"/>
                  <a:ea typeface="System" charset="-122"/>
                  <a:cs typeface="Times New Roman" panose="02020603050405020304" pitchFamily="18" charset="0"/>
                </a:rPr>
                <a:t>LYAP(A,Q) that can solve the Lyapunov equation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/>
              <a:r>
                <a:rPr lang="zh-CN" altLang="en-US" sz="2400" b="1" dirty="0">
                  <a:latin typeface="Times New Roman" panose="02020603050405020304" pitchFamily="18" charset="0"/>
                  <a:ea typeface="System" charset="-122"/>
                  <a:cs typeface="Times New Roman" panose="02020603050405020304" pitchFamily="18" charset="0"/>
                </a:rPr>
                <a:t>                       </a:t>
              </a:r>
            </a:p>
            <a:p>
              <a:endParaRPr lang="zh-CN" altLang="en-US" sz="2400" b="1" dirty="0">
                <a:latin typeface="Times New Roman" panose="02020603050405020304" pitchFamily="18" charset="0"/>
                <a:ea typeface="System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14">
              <a:extLst>
                <a:ext uri="{FF2B5EF4-FFF2-40B4-BE49-F238E27FC236}">
                  <a16:creationId xmlns:a16="http://schemas.microsoft.com/office/drawing/2014/main" xmlns="" id="{4A43FCB2-442A-4399-8490-C2837B845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6" y="2236"/>
              <a:ext cx="3216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lnSpc>
                  <a:spcPct val="90000"/>
                </a:lnSpc>
                <a:spcBef>
                  <a:spcPct val="50000"/>
                </a:spcBef>
                <a:buClr>
                  <a:schemeClr val="hlink"/>
                </a:buClr>
                <a:buSzPct val="50000"/>
                <a:buFont typeface="Monotype Sorts" pitchFamily="2" charset="2"/>
                <a:buNone/>
              </a:pPr>
              <a:r>
                <a:rPr kumimoji="1" lang="en-US" altLang="zh-CN" sz="24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400" b="1" i="1" baseline="30000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1" lang="en-US" altLang="zh-CN" sz="24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24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kumimoji="1" lang="en-US" altLang="zh-CN" sz="24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</a:t>
              </a:r>
              <a:r>
                <a:rPr kumimoji="1" lang="en-US" altLang="zh-CN" sz="2400" b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=-</a:t>
              </a:r>
              <a:r>
                <a:rPr kumimoji="1" lang="en-US" altLang="zh-CN" sz="2400" b="1" i="1" dirty="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xmlns="" id="{EC87152F-C419-4ED0-9A2D-C5918A3B138E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4651997"/>
            <a:ext cx="2927350" cy="1570038"/>
            <a:chOff x="0" y="1788"/>
            <a:chExt cx="1124" cy="1154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xmlns="" id="{5E1AC394-A7CD-4750-BB77-6A4F04345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88"/>
              <a:ext cx="570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/>
              <a:r>
                <a:rPr lang="en-US" altLang="zh-CN" b="1" dirty="0">
                  <a:ea typeface="System" charset="-122"/>
                </a:rPr>
                <a:t>1.5000</a:t>
              </a:r>
            </a:p>
            <a:p>
              <a:pPr algn="ctr"/>
              <a:endParaRPr lang="zh-CN" altLang="en-US" b="1" dirty="0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xmlns="" id="{64325794-F86C-41C5-9F6B-03516668A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" y="1788"/>
              <a:ext cx="55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/>
              <a:r>
                <a:rPr lang="en-US" altLang="zh-CN" b="1">
                  <a:ea typeface="System" charset="-122"/>
                </a:rPr>
                <a:t>0.5000</a:t>
              </a:r>
            </a:p>
            <a:p>
              <a:pPr algn="ctr"/>
              <a:endParaRPr lang="zh-CN" altLang="en-US" b="1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xmlns="" id="{25F6D20D-08C2-4407-B39F-2A845F8D7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365"/>
              <a:ext cx="570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/>
              <a:r>
                <a:rPr lang="en-US" altLang="zh-CN" b="1">
                  <a:ea typeface="System" charset="-122"/>
                </a:rPr>
                <a:t>0.5000</a:t>
              </a:r>
            </a:p>
            <a:p>
              <a:pPr algn="ctr"/>
              <a:endParaRPr lang="zh-CN" altLang="en-US" b="1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xmlns="" id="{E9EF4D75-D740-4AC0-9524-BF5C7F64B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" y="2365"/>
              <a:ext cx="55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/>
              <a:r>
                <a:rPr lang="en-US" altLang="zh-CN" b="1">
                  <a:ea typeface="System" charset="-122"/>
                </a:rPr>
                <a:t>1.0000</a:t>
              </a:r>
            </a:p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03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xmlns="" id="{86714858-5D5E-4871-BCCF-6D6BA820DD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304675"/>
              </p:ext>
            </p:extLst>
          </p:nvPr>
        </p:nvGraphicFramePr>
        <p:xfrm>
          <a:off x="4593181" y="1349359"/>
          <a:ext cx="16414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2" name="Equation" r:id="rId4" imgW="838200" imgH="419190" progId="Equation.DSMT4">
                  <p:embed/>
                </p:oleObj>
              </mc:Choice>
              <mc:Fallback>
                <p:oleObj name="Equation" r:id="rId4" imgW="838200" imgH="419190" progId="Equation.DSMT4">
                  <p:embed/>
                  <p:pic>
                    <p:nvPicPr>
                      <p:cNvPr id="115718" name="Object 5">
                        <a:extLst>
                          <a:ext uri="{FF2B5EF4-FFF2-40B4-BE49-F238E27FC236}">
                            <a16:creationId xmlns:a16="http://schemas.microsoft.com/office/drawing/2014/main" xmlns="" id="{7FF1E736-FFCD-40B7-857C-20EE393A65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3181" y="1349359"/>
                        <a:ext cx="164147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2EFEB45-86D2-4A97-9457-C70087B2F1B8}"/>
              </a:ext>
            </a:extLst>
          </p:cNvPr>
          <p:cNvSpPr/>
          <p:nvPr/>
        </p:nvSpPr>
        <p:spPr>
          <a:xfrm>
            <a:off x="457200" y="1417638"/>
            <a:ext cx="4093621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 For state equation: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B570776-5298-44EA-8B7D-D10C49C81C06}"/>
              </a:ext>
            </a:extLst>
          </p:cNvPr>
          <p:cNvSpPr/>
          <p:nvPr/>
        </p:nvSpPr>
        <p:spPr>
          <a:xfrm>
            <a:off x="179512" y="2357422"/>
            <a:ext cx="8068555" cy="496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figure out whether it is stable 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Lyapunov equation.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xmlns="" id="{902F9064-65EF-4862-844D-AC5EE1C7A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684999"/>
              </p:ext>
            </p:extLst>
          </p:nvPr>
        </p:nvGraphicFramePr>
        <p:xfrm>
          <a:off x="2484438" y="2996952"/>
          <a:ext cx="3295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3" name="Equation" r:id="rId6" imgW="1457257" imgH="219165" progId="Equation.3">
                  <p:embed/>
                </p:oleObj>
              </mc:Choice>
              <mc:Fallback>
                <p:oleObj name="Equation" r:id="rId6" imgW="1457257" imgH="219165" progId="Equation.3">
                  <p:embed/>
                  <p:pic>
                    <p:nvPicPr>
                      <p:cNvPr id="1007622" name="Object 6">
                        <a:extLst>
                          <a:ext uri="{FF2B5EF4-FFF2-40B4-BE49-F238E27FC236}">
                            <a16:creationId xmlns:a16="http://schemas.microsoft.com/office/drawing/2014/main" xmlns="" id="{C4FC3219-A14B-4029-AD4A-A3BA6A9709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996952"/>
                        <a:ext cx="3295650" cy="5588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66FF"/>
                          </a:gs>
                          <a:gs pos="50000">
                            <a:srgbClr val="FFFFFF"/>
                          </a:gs>
                          <a:gs pos="100000">
                            <a:srgbClr val="FF66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E830E4D9-8B32-46B8-BF7D-EF3C154267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875868"/>
              </p:ext>
            </p:extLst>
          </p:nvPr>
        </p:nvGraphicFramePr>
        <p:xfrm>
          <a:off x="2633663" y="3736727"/>
          <a:ext cx="287496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4" name="Equation" r:id="rId8" imgW="1307532" imgH="482391" progId="Equation.DSMT4">
                  <p:embed/>
                </p:oleObj>
              </mc:Choice>
              <mc:Fallback>
                <p:oleObj name="Equation" r:id="rId8" imgW="1307532" imgH="482391" progId="Equation.DSMT4">
                  <p:embed/>
                  <p:pic>
                    <p:nvPicPr>
                      <p:cNvPr id="1007624" name="Object 8">
                        <a:extLst>
                          <a:ext uri="{FF2B5EF4-FFF2-40B4-BE49-F238E27FC236}">
                            <a16:creationId xmlns:a16="http://schemas.microsoft.com/office/drawing/2014/main" xmlns="" id="{45B4A720-C23F-4EE9-8D5F-82FFA2D5D1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3" y="3736727"/>
                        <a:ext cx="2874962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xmlns="" id="{915902B4-340D-4F2D-9136-97C6E59B5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419399"/>
              </p:ext>
            </p:extLst>
          </p:nvPr>
        </p:nvGraphicFramePr>
        <p:xfrm>
          <a:off x="990600" y="4941168"/>
          <a:ext cx="754221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5" name="Equation" r:id="rId10" imgW="3429000" imgH="482600" progId="Equation.DSMT4">
                  <p:embed/>
                </p:oleObj>
              </mc:Choice>
              <mc:Fallback>
                <p:oleObj name="Equation" r:id="rId10" imgW="3429000" imgH="482600" progId="Equation.DSMT4">
                  <p:embed/>
                  <p:pic>
                    <p:nvPicPr>
                      <p:cNvPr id="1007627" name="Object 11">
                        <a:extLst>
                          <a:ext uri="{FF2B5EF4-FFF2-40B4-BE49-F238E27FC236}">
                            <a16:creationId xmlns:a16="http://schemas.microsoft.com/office/drawing/2014/main" xmlns="" id="{92FFA5B8-3EEE-437A-8D12-3BE87607FD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941168"/>
                        <a:ext cx="7542213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0015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2CA6A889-1BCC-470B-94B2-A607E1745DD9}"/>
              </a:ext>
            </a:extLst>
          </p:cNvPr>
          <p:cNvSpPr/>
          <p:nvPr/>
        </p:nvSpPr>
        <p:spPr>
          <a:xfrm>
            <a:off x="457200" y="1486923"/>
            <a:ext cx="8435280" cy="4196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Remarks: relationship between outer and inner stable</a:t>
            </a:r>
          </a:p>
          <a:p>
            <a:pPr marL="914400" lvl="1" indent="-457200">
              <a:lnSpc>
                <a:spcPct val="120000"/>
              </a:lnSpc>
              <a:buSzTx/>
              <a:buFont typeface="Wingdings" panose="05000000000000000000" pitchFamily="2" charset="2"/>
              <a:buAutoNum type="arabicParenR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LTI system, if the system is inner stable, then the system must be outer stable (BIBO stable)</a:t>
            </a:r>
          </a:p>
          <a:p>
            <a:pPr marL="914400" lvl="1" indent="-457200">
              <a:lnSpc>
                <a:spcPct val="120000"/>
              </a:lnSpc>
              <a:buSzTx/>
              <a:buFont typeface="Wingdings" panose="05000000000000000000" pitchFamily="2" charset="2"/>
              <a:buAutoNum type="arabicParenR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0000"/>
              </a:lnSpc>
              <a:buSzTx/>
              <a:buFont typeface="Wingdings" panose="05000000000000000000" pitchFamily="2" charset="2"/>
              <a:buAutoNum type="arabicParenR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outer stable LTI system may not be inner stable.</a:t>
            </a:r>
          </a:p>
          <a:p>
            <a:pPr marL="1295400" lvl="2" indent="-3810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transfer function matrix reflects only the controllable and </a:t>
            </a:r>
          </a:p>
          <a:p>
            <a:pPr marL="1295400" lvl="2" indent="-3810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 part of the whole system. The rest part, e.g. the</a:t>
            </a:r>
          </a:p>
          <a:p>
            <a:pPr marL="1295400" lvl="2" indent="-38100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uncontrollable and unobservable subsystem can not be reflected.</a:t>
            </a:r>
          </a:p>
          <a:p>
            <a:pPr marL="914400" lvl="1" indent="-457200">
              <a:lnSpc>
                <a:spcPct val="120000"/>
              </a:lnSpc>
              <a:buSzTx/>
              <a:buFont typeface="Wingdings" panose="05000000000000000000" pitchFamily="2" charset="2"/>
              <a:buAutoNum type="arabicParenR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0000"/>
              </a:lnSpc>
              <a:buSzTx/>
              <a:buFont typeface="Wingdings" panose="05000000000000000000" pitchFamily="2" charset="2"/>
              <a:buAutoNum type="arabicParenR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system is controllable and observable, then the system inner stable is equivalent  to outer stable  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9E45255B-3640-427A-B995-187965CA5BAD}"/>
              </a:ext>
            </a:extLst>
          </p:cNvPr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6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79"/>
    </mc:Choice>
    <mc:Fallback>
      <p:transition spd="slow" advTm="92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xmlns="" id="{FCE90093-DEBF-4579-A1CC-B5BA6E9A1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82484"/>
              </p:ext>
            </p:extLst>
          </p:nvPr>
        </p:nvGraphicFramePr>
        <p:xfrm>
          <a:off x="457200" y="2754392"/>
          <a:ext cx="2663825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1" name="Equation" r:id="rId4" imgW="1333500" imgH="676365" progId="Equation.DSMT4">
                  <p:embed/>
                </p:oleObj>
              </mc:Choice>
              <mc:Fallback>
                <p:oleObj name="Equation" r:id="rId4" imgW="1333500" imgH="676365" progId="Equation.DSMT4">
                  <p:embed/>
                  <p:pic>
                    <p:nvPicPr>
                      <p:cNvPr id="1083397" name="Object 5">
                        <a:extLst>
                          <a:ext uri="{FF2B5EF4-FFF2-40B4-BE49-F238E27FC236}">
                            <a16:creationId xmlns:a16="http://schemas.microsoft.com/office/drawing/2014/main" xmlns="" id="{43DDB2AC-40A3-448E-AC6A-2D872774C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754392"/>
                        <a:ext cx="2663825" cy="163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xmlns="" id="{9E4F9AA4-79FC-4F0C-AA68-4EC04D9CBE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374398"/>
              </p:ext>
            </p:extLst>
          </p:nvPr>
        </p:nvGraphicFramePr>
        <p:xfrm>
          <a:off x="3536950" y="2760893"/>
          <a:ext cx="2070100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2" name="Equation" r:id="rId6" imgW="1028700" imgH="676365" progId="Equation.DSMT4">
                  <p:embed/>
                </p:oleObj>
              </mc:Choice>
              <mc:Fallback>
                <p:oleObj name="Equation" r:id="rId6" imgW="1028700" imgH="676365" progId="Equation.DSMT4">
                  <p:embed/>
                  <p:pic>
                    <p:nvPicPr>
                      <p:cNvPr id="1083398" name="Object 6">
                        <a:extLst>
                          <a:ext uri="{FF2B5EF4-FFF2-40B4-BE49-F238E27FC236}">
                            <a16:creationId xmlns:a16="http://schemas.microsoft.com/office/drawing/2014/main" xmlns="" id="{820073CC-A3E1-4C51-A2EA-DA573BA14E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2760893"/>
                        <a:ext cx="2070100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1">
            <a:extLst>
              <a:ext uri="{FF2B5EF4-FFF2-40B4-BE49-F238E27FC236}">
                <a16:creationId xmlns:a16="http://schemas.microsoft.com/office/drawing/2014/main" xmlns="" id="{6E3002A7-8CD7-416A-BC19-2FBC40B3B3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07895"/>
              </p:ext>
            </p:extLst>
          </p:nvPr>
        </p:nvGraphicFramePr>
        <p:xfrm>
          <a:off x="827584" y="1427662"/>
          <a:ext cx="6478588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3" name="Equation" r:id="rId8" imgW="2971800" imgH="482600" progId="Equation.DSMT4">
                  <p:embed/>
                </p:oleObj>
              </mc:Choice>
              <mc:Fallback>
                <p:oleObj name="Equation" r:id="rId8" imgW="2971800" imgH="482600" progId="Equation.DSMT4">
                  <p:embed/>
                  <p:pic>
                    <p:nvPicPr>
                      <p:cNvPr id="117770" name="Object 21">
                        <a:extLst>
                          <a:ext uri="{FF2B5EF4-FFF2-40B4-BE49-F238E27FC236}">
                            <a16:creationId xmlns:a16="http://schemas.microsoft.com/office/drawing/2014/main" xmlns="" id="{71C3FAAE-5BFE-40F7-B1D1-DF840AD329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427662"/>
                        <a:ext cx="6478588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hlinkClick r:id="" action="ppaction://noaction"/>
            <a:extLst>
              <a:ext uri="{FF2B5EF4-FFF2-40B4-BE49-F238E27FC236}">
                <a16:creationId xmlns:a16="http://schemas.microsoft.com/office/drawing/2014/main" xmlns="" id="{DB025DEE-BF93-419D-BEFB-0390A746D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670046"/>
              </p:ext>
            </p:extLst>
          </p:nvPr>
        </p:nvGraphicFramePr>
        <p:xfrm>
          <a:off x="5940425" y="2954139"/>
          <a:ext cx="2897188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4" name="Equation" r:id="rId10" imgW="1447800" imgH="419190" progId="Equation.DSMT4">
                  <p:embed/>
                </p:oleObj>
              </mc:Choice>
              <mc:Fallback>
                <p:oleObj name="Equation" r:id="rId10" imgW="1447800" imgH="419190" progId="Equation.DSMT4">
                  <p:embed/>
                  <p:pic>
                    <p:nvPicPr>
                      <p:cNvPr id="1083399" name="Object 7">
                        <a:hlinkClick r:id="" action="ppaction://noaction"/>
                        <a:extLst>
                          <a:ext uri="{FF2B5EF4-FFF2-40B4-BE49-F238E27FC236}">
                            <a16:creationId xmlns:a16="http://schemas.microsoft.com/office/drawing/2014/main" xmlns="" id="{E6A5D628-68DE-4DB2-A196-0818EEF357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954139"/>
                        <a:ext cx="2897188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5">
            <a:extLst>
              <a:ext uri="{FF2B5EF4-FFF2-40B4-BE49-F238E27FC236}">
                <a16:creationId xmlns:a16="http://schemas.microsoft.com/office/drawing/2014/main" xmlns="" id="{36159D70-36F3-476B-AEF0-A8C94ADD4671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1592497"/>
              </p:ext>
            </p:extLst>
          </p:nvPr>
        </p:nvGraphicFramePr>
        <p:xfrm>
          <a:off x="1236663" y="4855545"/>
          <a:ext cx="47037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5" name="Equation" r:id="rId12" imgW="2133600" imgH="228600" progId="Equation.DSMT4">
                  <p:embed/>
                </p:oleObj>
              </mc:Choice>
              <mc:Fallback>
                <p:oleObj name="Equation" r:id="rId12" imgW="2133600" imgH="228600" progId="Equation.DSMT4">
                  <p:embed/>
                  <p:pic>
                    <p:nvPicPr>
                      <p:cNvPr id="1083417" name="Object 25">
                        <a:extLst>
                          <a:ext uri="{FF2B5EF4-FFF2-40B4-BE49-F238E27FC236}">
                            <a16:creationId xmlns:a16="http://schemas.microsoft.com/office/drawing/2014/main" xmlns="" id="{07AC0056-C6A5-4726-A22D-9A8BE2B7FA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-100000" contras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4855545"/>
                        <a:ext cx="47037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1">
            <a:extLst>
              <a:ext uri="{FF2B5EF4-FFF2-40B4-BE49-F238E27FC236}">
                <a16:creationId xmlns:a16="http://schemas.microsoft.com/office/drawing/2014/main" xmlns="" id="{ABC279C1-A971-4199-80D4-9484D9D5A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105" y="5656055"/>
            <a:ext cx="206418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600" dirty="0">
                <a:ea typeface="楷体_GB2312" pitchFamily="49" charset="-122"/>
              </a:rPr>
              <a:t>Instable</a:t>
            </a:r>
            <a:endParaRPr lang="zh-CN" altLang="en-US" sz="2600" dirty="0">
              <a:ea typeface="楷体_GB2312" pitchFamily="49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5667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1">
            <a:extLst>
              <a:ext uri="{FF2B5EF4-FFF2-40B4-BE49-F238E27FC236}">
                <a16:creationId xmlns:a16="http://schemas.microsoft.com/office/drawing/2014/main" xmlns="" id="{E3AA1927-94E3-40D5-AF44-EC7B69FE0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20102"/>
            <a:ext cx="749917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600" b="1" dirty="0">
                <a:solidFill>
                  <a:srgbClr val="0070C0"/>
                </a:solidFill>
                <a:ea typeface="楷体_GB2312" pitchFamily="49" charset="-122"/>
              </a:rPr>
              <a:t>For comparison, consider Lyapunov first method</a:t>
            </a:r>
            <a:endParaRPr lang="zh-CN" altLang="en-US" sz="2600" b="1" dirty="0">
              <a:solidFill>
                <a:srgbClr val="0070C0"/>
              </a:solidFill>
              <a:ea typeface="楷体_GB2312" pitchFamily="49" charset="-122"/>
            </a:endParaRP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xmlns="" id="{A2E6BE53-6DED-4EA5-9644-1C410AD3C3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4868863"/>
          <a:ext cx="26590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8" name="Equation" r:id="rId4" imgW="1076257" imgH="219165" progId="Equation.3">
                  <p:embed/>
                </p:oleObj>
              </mc:Choice>
              <mc:Fallback>
                <p:oleObj name="Equation" r:id="rId4" imgW="1076257" imgH="219165" progId="Equation.3">
                  <p:embed/>
                  <p:pic>
                    <p:nvPicPr>
                      <p:cNvPr id="119813" name="Object 9">
                        <a:extLst>
                          <a:ext uri="{FF2B5EF4-FFF2-40B4-BE49-F238E27FC236}">
                            <a16:creationId xmlns:a16="http://schemas.microsoft.com/office/drawing/2014/main" xmlns="" id="{33DBA309-42FC-428C-B045-198F501523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868863"/>
                        <a:ext cx="265906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xmlns="" id="{FB5A4406-FA74-430C-B22C-24E53B50C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129219"/>
              </p:ext>
            </p:extLst>
          </p:nvPr>
        </p:nvGraphicFramePr>
        <p:xfrm>
          <a:off x="1331640" y="3739885"/>
          <a:ext cx="61928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9" name="Equation" r:id="rId6" imgW="2562157" imgH="190590" progId="Equation.DSMT4">
                  <p:embed/>
                </p:oleObj>
              </mc:Choice>
              <mc:Fallback>
                <p:oleObj name="Equation" r:id="rId6" imgW="2562157" imgH="190590" progId="Equation.DSMT4">
                  <p:embed/>
                  <p:pic>
                    <p:nvPicPr>
                      <p:cNvPr id="119814" name="Object 10">
                        <a:extLst>
                          <a:ext uri="{FF2B5EF4-FFF2-40B4-BE49-F238E27FC236}">
                            <a16:creationId xmlns:a16="http://schemas.microsoft.com/office/drawing/2014/main" xmlns="" id="{64E50AB1-C6C1-4AFA-B26D-C06CFE9813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739885"/>
                        <a:ext cx="6192838" cy="54451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66FF"/>
                          </a:gs>
                          <a:gs pos="50000">
                            <a:srgbClr val="FFFFFF"/>
                          </a:gs>
                          <a:gs pos="100000">
                            <a:srgbClr val="FF66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2">
            <a:extLst>
              <a:ext uri="{FF2B5EF4-FFF2-40B4-BE49-F238E27FC236}">
                <a16:creationId xmlns:a16="http://schemas.microsoft.com/office/drawing/2014/main" xmlns="" id="{459CA26A-16A0-47FF-BEF5-954F930003E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834196"/>
              </p:ext>
            </p:extLst>
          </p:nvPr>
        </p:nvGraphicFramePr>
        <p:xfrm>
          <a:off x="2856706" y="2080420"/>
          <a:ext cx="193198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0" name="Equation" r:id="rId8" imgW="838200" imgH="419190" progId="Equation.DSMT4">
                  <p:embed/>
                </p:oleObj>
              </mc:Choice>
              <mc:Fallback>
                <p:oleObj name="Equation" r:id="rId8" imgW="838200" imgH="419190" progId="Equation.DSMT4">
                  <p:embed/>
                  <p:pic>
                    <p:nvPicPr>
                      <p:cNvPr id="119820" name="Object 22">
                        <a:extLst>
                          <a:ext uri="{FF2B5EF4-FFF2-40B4-BE49-F238E27FC236}">
                            <a16:creationId xmlns:a16="http://schemas.microsoft.com/office/drawing/2014/main" xmlns="" id="{E45617E7-D85D-4B0A-BD59-9CB31F1ED3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706" y="2080420"/>
                        <a:ext cx="1931988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48720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Second 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2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67B4073A-2DCD-4043-A8BC-31B09563F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1575578"/>
            <a:ext cx="8964488" cy="1539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2800" b="1" i="0" dirty="0">
                <a:solidFill>
                  <a:srgbClr val="CC0099"/>
                </a:solidFill>
                <a:ea typeface="楷体_GB2312" pitchFamily="49" charset="-122"/>
              </a:rPr>
              <a:t>      </a:t>
            </a:r>
            <a:r>
              <a:rPr lang="en-US" altLang="zh-CN" sz="2800" b="1" dirty="0">
                <a:solidFill>
                  <a:srgbClr val="0070C0"/>
                </a:solidFill>
                <a:cs typeface="Times New Roman" pitchFamily="18" charset="0"/>
              </a:rPr>
              <a:t>Lyapunov Stability studies state stability with zero input, it is more generally defined, and can be applied to linear system, nonlinear system and time-varying system.</a:t>
            </a:r>
            <a:endParaRPr lang="zh-CN" altLang="en-US" sz="2800" b="1" dirty="0">
              <a:solidFill>
                <a:srgbClr val="CC0099"/>
              </a:solidFill>
              <a:ea typeface="楷体_GB2312" pitchFamily="49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3E7CE0F7-BEC9-41ED-AB96-F94C4357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58" y="3283542"/>
            <a:ext cx="8964488" cy="54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just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en-US" altLang="zh-CN" sz="2800" b="1" i="0" dirty="0">
                <a:solidFill>
                  <a:srgbClr val="FF0000"/>
                </a:solidFill>
                <a:ea typeface="楷体_GB2312" pitchFamily="49" charset="-122"/>
              </a:rPr>
              <a:t>      </a:t>
            </a:r>
            <a:r>
              <a:rPr lang="en-US" altLang="zh-CN" sz="2800" b="1" dirty="0">
                <a:solidFill>
                  <a:srgbClr val="FF0000"/>
                </a:solidFill>
                <a:cs typeface="Times New Roman" pitchFamily="18" charset="0"/>
              </a:rPr>
              <a:t>Lyapunov first method</a:t>
            </a:r>
            <a:endParaRPr lang="zh-CN" altLang="en-US" sz="28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xmlns="" id="{AF4E91D1-E6DC-4319-B724-AF0C96F88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758" y="4149080"/>
            <a:ext cx="5246338" cy="54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algn="just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en-US" altLang="zh-CN" sz="2800" b="1" i="0" dirty="0">
                <a:solidFill>
                  <a:srgbClr val="FF0000"/>
                </a:solidFill>
                <a:ea typeface="楷体_GB2312" pitchFamily="49" charset="-122"/>
              </a:rPr>
              <a:t>      </a:t>
            </a:r>
            <a:r>
              <a:rPr lang="en-US" altLang="zh-CN" sz="2800" b="1" dirty="0">
                <a:solidFill>
                  <a:srgbClr val="FF0000"/>
                </a:solidFill>
                <a:cs typeface="Times New Roman" pitchFamily="18" charset="0"/>
              </a:rPr>
              <a:t>Lyapunov second method</a:t>
            </a:r>
            <a:endParaRPr lang="zh-CN" altLang="en-US" sz="28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64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"/>
    </mc:Choice>
    <mc:Fallback>
      <p:transition spd="slow" advTm="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2"/>
          <p:cNvSpPr txBox="1">
            <a:spLocks noChangeArrowheads="1"/>
          </p:cNvSpPr>
          <p:nvPr/>
        </p:nvSpPr>
        <p:spPr bwMode="auto">
          <a:xfrm>
            <a:off x="827584" y="1546376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xmlns="" id="{2F4C64E1-8911-4BCC-AFC2-DB93546C8E6D}"/>
              </a:ext>
            </a:extLst>
          </p:cNvPr>
          <p:cNvSpPr txBox="1">
            <a:spLocks/>
          </p:cNvSpPr>
          <p:nvPr/>
        </p:nvSpPr>
        <p:spPr>
          <a:xfrm>
            <a:off x="323528" y="1214422"/>
            <a:ext cx="8229600" cy="701842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xmlns="" id="{98D32D9F-A53A-401A-BB5E-C07687284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031863"/>
              </p:ext>
            </p:extLst>
          </p:nvPr>
        </p:nvGraphicFramePr>
        <p:xfrm>
          <a:off x="4101772" y="2355887"/>
          <a:ext cx="1270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0" name="Equation" r:id="rId6" imgW="634680" imgH="228600" progId="Equation.DSMT4">
                  <p:embed/>
                </p:oleObj>
              </mc:Choice>
              <mc:Fallback>
                <p:oleObj name="Equation" r:id="rId6" imgW="634680" imgH="228600" progId="Equation.DSMT4">
                  <p:embed/>
                  <p:pic>
                    <p:nvPicPr>
                      <p:cNvPr id="285700" name="Object 4">
                        <a:extLst>
                          <a:ext uri="{FF2B5EF4-FFF2-40B4-BE49-F238E27FC236}">
                            <a16:creationId xmlns:a16="http://schemas.microsoft.com/office/drawing/2014/main" xmlns="" id="{85F83943-8B12-4926-A6F0-D7B9CE1E40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1772" y="2355887"/>
                        <a:ext cx="1270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>
            <a:extLst>
              <a:ext uri="{FF2B5EF4-FFF2-40B4-BE49-F238E27FC236}">
                <a16:creationId xmlns:a16="http://schemas.microsoft.com/office/drawing/2014/main" xmlns="" id="{BE49B608-DA0A-4A89-987C-CF8A7D527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691697"/>
              </p:ext>
            </p:extLst>
          </p:nvPr>
        </p:nvGraphicFramePr>
        <p:xfrm>
          <a:off x="1960240" y="3123518"/>
          <a:ext cx="167481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1" name="Equation" r:id="rId8" imgW="660240" imgH="228600" progId="Equation.DSMT4">
                  <p:embed/>
                </p:oleObj>
              </mc:Choice>
              <mc:Fallback>
                <p:oleObj name="Equation" r:id="rId8" imgW="660240" imgH="228600" progId="Equation.DSMT4">
                  <p:embed/>
                  <p:pic>
                    <p:nvPicPr>
                      <p:cNvPr id="285704" name="Object 8">
                        <a:extLst>
                          <a:ext uri="{FF2B5EF4-FFF2-40B4-BE49-F238E27FC236}">
                            <a16:creationId xmlns:a16="http://schemas.microsoft.com/office/drawing/2014/main" xmlns="" id="{5E1AAD34-4C18-4D87-9ADC-E597DB2318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240" y="3123518"/>
                        <a:ext cx="167481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>
            <a:extLst>
              <a:ext uri="{FF2B5EF4-FFF2-40B4-BE49-F238E27FC236}">
                <a16:creationId xmlns:a16="http://schemas.microsoft.com/office/drawing/2014/main" xmlns="" id="{9C8165FB-630A-4C95-9B71-CFCEF5A164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934999"/>
              </p:ext>
            </p:extLst>
          </p:nvPr>
        </p:nvGraphicFramePr>
        <p:xfrm>
          <a:off x="1377387" y="2272047"/>
          <a:ext cx="237648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2" name="Equation" r:id="rId10" imgW="736600" imgH="203200" progId="Equation.DSMT4">
                  <p:embed/>
                </p:oleObj>
              </mc:Choice>
              <mc:Fallback>
                <p:oleObj name="Equation" r:id="rId10" imgW="736600" imgH="203200" progId="Equation.DSMT4">
                  <p:embed/>
                  <p:pic>
                    <p:nvPicPr>
                      <p:cNvPr id="46087" name="Object 12">
                        <a:extLst>
                          <a:ext uri="{FF2B5EF4-FFF2-40B4-BE49-F238E27FC236}">
                            <a16:creationId xmlns:a16="http://schemas.microsoft.com/office/drawing/2014/main" xmlns="" id="{22B3FCD0-BE09-44B8-93E7-8545C9D4D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387" y="2272047"/>
                        <a:ext cx="2376488" cy="62706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FF99"/>
                          </a:gs>
                          <a:gs pos="50000">
                            <a:srgbClr val="FFFFFF"/>
                          </a:gs>
                          <a:gs pos="100000">
                            <a:srgbClr val="00FF99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5">
            <a:extLst>
              <a:ext uri="{FF2B5EF4-FFF2-40B4-BE49-F238E27FC236}">
                <a16:creationId xmlns:a16="http://schemas.microsoft.com/office/drawing/2014/main" xmlns="" id="{3FEA8C52-1C53-4CA4-BACF-66CCBCE6E287}"/>
              </a:ext>
            </a:extLst>
          </p:cNvPr>
          <p:cNvGrpSpPr>
            <a:grpSpLocks/>
          </p:cNvGrpSpPr>
          <p:nvPr/>
        </p:nvGrpSpPr>
        <p:grpSpPr bwMode="auto">
          <a:xfrm>
            <a:off x="1020304" y="3681372"/>
            <a:ext cx="8305800" cy="1249364"/>
            <a:chOff x="743" y="3182"/>
            <a:chExt cx="5232" cy="787"/>
          </a:xfrm>
        </p:grpSpPr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xmlns="" id="{F1D47818-8E11-4793-8F95-536A81F75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" y="3272"/>
              <a:ext cx="523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  <a:ea typeface="华文隶书" panose="02010800040101010101" pitchFamily="2" charset="-122"/>
                  <a:cs typeface="Times New Roman" panose="02020603050405020304" pitchFamily="18" charset="0"/>
                </a:rPr>
                <a:t>If there is a state      , that makes the state equation</a:t>
              </a:r>
              <a:endParaRPr lang="zh-CN" altLang="en-US" sz="2000" b="1" dirty="0"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8" name="Object 18">
              <a:extLst>
                <a:ext uri="{FF2B5EF4-FFF2-40B4-BE49-F238E27FC236}">
                  <a16:creationId xmlns:a16="http://schemas.microsoft.com/office/drawing/2014/main" xmlns="" id="{6B50058F-3B26-4F77-B41F-45460C80AB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0636441"/>
                </p:ext>
              </p:extLst>
            </p:nvPr>
          </p:nvGraphicFramePr>
          <p:xfrm>
            <a:off x="1915" y="3182"/>
            <a:ext cx="299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13" name="Equation" r:id="rId12" imgW="177480" imgH="228600" progId="Equation.DSMT4">
                    <p:embed/>
                  </p:oleObj>
                </mc:Choice>
                <mc:Fallback>
                  <p:oleObj name="Equation" r:id="rId12" imgW="177480" imgH="228600" progId="Equation.DSMT4">
                    <p:embed/>
                    <p:pic>
                      <p:nvPicPr>
                        <p:cNvPr id="285714" name="Object 18">
                          <a:extLst>
                            <a:ext uri="{FF2B5EF4-FFF2-40B4-BE49-F238E27FC236}">
                              <a16:creationId xmlns:a16="http://schemas.microsoft.com/office/drawing/2014/main" xmlns="" id="{77680265-B6B5-46B0-8097-9C4EC609EB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5" y="3182"/>
                          <a:ext cx="299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Group 19">
              <a:extLst>
                <a:ext uri="{FF2B5EF4-FFF2-40B4-BE49-F238E27FC236}">
                  <a16:creationId xmlns:a16="http://schemas.microsoft.com/office/drawing/2014/main" xmlns="" id="{4BEC6400-97BE-46B9-834F-72B48CB70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" y="3547"/>
              <a:ext cx="1196" cy="422"/>
              <a:chOff x="728" y="2101"/>
              <a:chExt cx="1296" cy="384"/>
            </a:xfrm>
          </p:grpSpPr>
          <p:graphicFrame>
            <p:nvGraphicFramePr>
              <p:cNvPr id="33" name="Object 20">
                <a:extLst>
                  <a:ext uri="{FF2B5EF4-FFF2-40B4-BE49-F238E27FC236}">
                    <a16:creationId xmlns:a16="http://schemas.microsoft.com/office/drawing/2014/main" xmlns="" id="{A0B9BC34-BA0D-4577-AC37-988FC21D08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8929112"/>
                  </p:ext>
                </p:extLst>
              </p:nvPr>
            </p:nvGraphicFramePr>
            <p:xfrm>
              <a:off x="762" y="2166"/>
              <a:ext cx="1116" cy="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514" name="Equation" r:id="rId14" imgW="1041120" imgH="228600" progId="Equation.DSMT4">
                      <p:embed/>
                    </p:oleObj>
                  </mc:Choice>
                  <mc:Fallback>
                    <p:oleObj name="Equation" r:id="rId14" imgW="1041120" imgH="228600" progId="Equation.DSMT4">
                      <p:embed/>
                      <p:pic>
                        <p:nvPicPr>
                          <p:cNvPr id="285716" name="Object 20">
                            <a:extLst>
                              <a:ext uri="{FF2B5EF4-FFF2-40B4-BE49-F238E27FC236}">
                                <a16:creationId xmlns:a16="http://schemas.microsoft.com/office/drawing/2014/main" xmlns="" id="{E470F257-45D5-4887-922E-9F2FFE06DB3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2" y="2166"/>
                            <a:ext cx="1116" cy="2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Rectangle 21">
                <a:extLst>
                  <a:ext uri="{FF2B5EF4-FFF2-40B4-BE49-F238E27FC236}">
                    <a16:creationId xmlns:a16="http://schemas.microsoft.com/office/drawing/2014/main" xmlns="" id="{AB5D4E18-2133-430A-86D2-03A06603F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" y="2101"/>
                <a:ext cx="1296" cy="38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F99ED5A0-F40B-4643-9FD5-B155940600B2}"/>
              </a:ext>
            </a:extLst>
          </p:cNvPr>
          <p:cNvGrpSpPr/>
          <p:nvPr/>
        </p:nvGrpSpPr>
        <p:grpSpPr>
          <a:xfrm>
            <a:off x="827584" y="5074048"/>
            <a:ext cx="6789699" cy="609601"/>
            <a:chOff x="827584" y="5074048"/>
            <a:chExt cx="6789699" cy="609601"/>
          </a:xfrm>
        </p:grpSpPr>
        <p:sp>
          <p:nvSpPr>
            <p:cNvPr id="35" name="Text Box 15">
              <a:extLst>
                <a:ext uri="{FF2B5EF4-FFF2-40B4-BE49-F238E27FC236}">
                  <a16:creationId xmlns:a16="http://schemas.microsoft.com/office/drawing/2014/main" xmlns="" id="{B5F4A051-D742-4845-ADD3-58C29AD81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584" y="5212408"/>
              <a:ext cx="6789699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 dirty="0">
                  <a:latin typeface="Times New Roman" panose="02020603050405020304" pitchFamily="18" charset="0"/>
                  <a:ea typeface="华文隶书" panose="02010800040101010101" pitchFamily="2" charset="-122"/>
                  <a:cs typeface="Times New Roman" panose="02020603050405020304" pitchFamily="18" charset="0"/>
                </a:rPr>
                <a:t>Then           is called balanced state (equilibrium).</a:t>
              </a:r>
              <a:endParaRPr lang="zh-CN" altLang="en-US" sz="2000" b="1" dirty="0"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6" name="Object 18">
              <a:extLst>
                <a:ext uri="{FF2B5EF4-FFF2-40B4-BE49-F238E27FC236}">
                  <a16:creationId xmlns:a16="http://schemas.microsoft.com/office/drawing/2014/main" xmlns="" id="{F25615A9-B60F-4508-886E-BE3B72A3DC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9395582"/>
                </p:ext>
              </p:extLst>
            </p:nvPr>
          </p:nvGraphicFramePr>
          <p:xfrm>
            <a:off x="1526717" y="5074048"/>
            <a:ext cx="474663" cy="609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15" name="Equation" r:id="rId16" imgW="177480" imgH="228600" progId="Equation.DSMT4">
                    <p:embed/>
                  </p:oleObj>
                </mc:Choice>
                <mc:Fallback>
                  <p:oleObj name="Equation" r:id="rId16" imgW="177480" imgH="228600" progId="Equation.DSMT4">
                    <p:embed/>
                    <p:pic>
                      <p:nvPicPr>
                        <p:cNvPr id="28" name="Object 18">
                          <a:extLst>
                            <a:ext uri="{FF2B5EF4-FFF2-40B4-BE49-F238E27FC236}">
                              <a16:creationId xmlns:a16="http://schemas.microsoft.com/office/drawing/2014/main" xmlns="" id="{6B50058F-3B26-4F77-B41F-45460C80AB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6717" y="5074048"/>
                          <a:ext cx="474663" cy="609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5402AE7-80D9-4374-A1F6-B8E41E782D0B}"/>
              </a:ext>
            </a:extLst>
          </p:cNvPr>
          <p:cNvSpPr/>
          <p:nvPr/>
        </p:nvSpPr>
        <p:spPr>
          <a:xfrm>
            <a:off x="161290" y="2408321"/>
            <a:ext cx="9291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rPr>
              <a:t>Consider                                                                            without input (autonomous system)</a:t>
            </a:r>
            <a:endParaRPr lang="zh-CN" alt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5295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"/>
    </mc:Choice>
    <mc:Fallback>
      <p:transition spd="slow" advTm="1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7">
            <a:extLst>
              <a:ext uri="{FF2B5EF4-FFF2-40B4-BE49-F238E27FC236}">
                <a16:creationId xmlns:a16="http://schemas.microsoft.com/office/drawing/2014/main" xmlns="" id="{AC3D35EC-B3AC-43C8-AA43-4939F0DF0754}"/>
              </a:ext>
            </a:extLst>
          </p:cNvPr>
          <p:cNvGrpSpPr>
            <a:grpSpLocks/>
          </p:cNvGrpSpPr>
          <p:nvPr/>
        </p:nvGrpSpPr>
        <p:grpSpPr bwMode="auto">
          <a:xfrm>
            <a:off x="233549" y="4561875"/>
            <a:ext cx="7937500" cy="800101"/>
            <a:chOff x="375" y="2566"/>
            <a:chExt cx="5000" cy="504"/>
          </a:xfrm>
        </p:grpSpPr>
        <p:sp>
          <p:nvSpPr>
            <p:cNvPr id="9" name="Rectangle 27">
              <a:extLst>
                <a:ext uri="{FF2B5EF4-FFF2-40B4-BE49-F238E27FC236}">
                  <a16:creationId xmlns:a16="http://schemas.microsoft.com/office/drawing/2014/main" xmlns="" id="{0EDA585D-F1D7-4059-8201-FC5260509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" y="2566"/>
              <a:ext cx="5000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25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0070C0"/>
                  </a:solidFill>
                  <a:ea typeface="楷体_GB2312" pitchFamily="49" charset="-122"/>
                  <a:cs typeface="Times New Roman" panose="02020603050405020304" pitchFamily="18" charset="0"/>
                </a:rPr>
                <a:t>        For linear system                                                 </a:t>
              </a:r>
              <a:r>
                <a:rPr lang="zh-CN" altLang="en-US" sz="1800" b="1" i="0" dirty="0">
                  <a:solidFill>
                    <a:srgbClr val="0070C0"/>
                  </a:solidFill>
                  <a:ea typeface="楷体_GB2312" pitchFamily="49" charset="-122"/>
                  <a:cs typeface="Times New Roman" panose="02020603050405020304" pitchFamily="18" charset="0"/>
                </a:rPr>
                <a:t> ，</a:t>
              </a:r>
              <a:r>
                <a:rPr lang="en-US" altLang="zh-CN" sz="1800" b="1" i="0" dirty="0">
                  <a:solidFill>
                    <a:srgbClr val="0070C0"/>
                  </a:solidFill>
                  <a:ea typeface="楷体_GB2312" pitchFamily="49" charset="-122"/>
                  <a:cs typeface="Times New Roman" panose="02020603050405020304" pitchFamily="18" charset="0"/>
                </a:rPr>
                <a:t>if </a:t>
              </a:r>
              <a:r>
                <a:rPr lang="en-US" altLang="zh-CN" sz="1800" b="1" i="1" dirty="0">
                  <a:solidFill>
                    <a:srgbClr val="FF00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1800" b="1" dirty="0">
                  <a:solidFill>
                    <a:srgbClr val="0070C0"/>
                  </a:solidFill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srgbClr val="0070C0"/>
                  </a:solidFill>
                  <a:ea typeface="楷体_GB2312" pitchFamily="49" charset="-122"/>
                  <a:cs typeface="Times New Roman" panose="02020603050405020304" pitchFamily="18" charset="0"/>
                </a:rPr>
                <a:t>is</a:t>
              </a:r>
              <a:r>
                <a:rPr lang="zh-CN" altLang="en-US" sz="1800" b="1" dirty="0">
                  <a:solidFill>
                    <a:srgbClr val="0070C0"/>
                  </a:solidFill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srgbClr val="0070C0"/>
                  </a:solidFill>
                  <a:ea typeface="楷体_GB2312" pitchFamily="49" charset="-122"/>
                  <a:cs typeface="Times New Roman" panose="02020603050405020304" pitchFamily="18" charset="0"/>
                </a:rPr>
                <a:t>nonsingular matrix, then           </a:t>
              </a:r>
              <a:r>
                <a:rPr lang="zh-CN" altLang="en-US" sz="1800" b="1" i="0" dirty="0">
                  <a:solidFill>
                    <a:srgbClr val="0070C0"/>
                  </a:solidFill>
                  <a:ea typeface="楷体_GB2312" pitchFamily="49" charset="-122"/>
                  <a:cs typeface="Times New Roman" panose="02020603050405020304" pitchFamily="18" charset="0"/>
                </a:rPr>
                <a:t>     </a:t>
              </a:r>
              <a:r>
                <a:rPr lang="en-US" altLang="zh-CN" sz="1800" b="1" i="0" dirty="0">
                  <a:solidFill>
                    <a:srgbClr val="0070C0"/>
                  </a:solidFill>
                  <a:ea typeface="楷体_GB2312" pitchFamily="49" charset="-122"/>
                  <a:cs typeface="Times New Roman" panose="02020603050405020304" pitchFamily="18" charset="0"/>
                </a:rPr>
                <a:t>, there is unique equilibrium state and it is original point; </a:t>
              </a:r>
              <a:endParaRPr lang="zh-CN" altLang="en-US" sz="1800" b="1" i="0" dirty="0">
                <a:solidFill>
                  <a:srgbClr val="0070C0"/>
                </a:solidFill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" name="Object 30">
              <a:extLst>
                <a:ext uri="{FF2B5EF4-FFF2-40B4-BE49-F238E27FC236}">
                  <a16:creationId xmlns:a16="http://schemas.microsoft.com/office/drawing/2014/main" xmlns="" id="{AB50DA28-79A0-46C2-8642-6DB8B0A8DA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8441419"/>
                </p:ext>
              </p:extLst>
            </p:nvPr>
          </p:nvGraphicFramePr>
          <p:xfrm>
            <a:off x="1889" y="2580"/>
            <a:ext cx="666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47" name="Equation" r:id="rId6" imgW="558720" imgH="164880" progId="Equation.DSMT4">
                    <p:embed/>
                  </p:oleObj>
                </mc:Choice>
                <mc:Fallback>
                  <p:oleObj name="Equation" r:id="rId6" imgW="558720" imgH="164880" progId="Equation.DSMT4">
                    <p:embed/>
                    <p:pic>
                      <p:nvPicPr>
                        <p:cNvPr id="50182" name="Object 30">
                          <a:extLst>
                            <a:ext uri="{FF2B5EF4-FFF2-40B4-BE49-F238E27FC236}">
                              <a16:creationId xmlns:a16="http://schemas.microsoft.com/office/drawing/2014/main" xmlns="" id="{C83375A6-4857-442A-8D5C-EB0987C532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9" y="2580"/>
                          <a:ext cx="666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33CC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31">
              <a:extLst>
                <a:ext uri="{FF2B5EF4-FFF2-40B4-BE49-F238E27FC236}">
                  <a16:creationId xmlns:a16="http://schemas.microsoft.com/office/drawing/2014/main" xmlns="" id="{076DAF94-2600-481C-9241-90EA86601E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5182346"/>
                </p:ext>
              </p:extLst>
            </p:nvPr>
          </p:nvGraphicFramePr>
          <p:xfrm>
            <a:off x="701" y="2807"/>
            <a:ext cx="551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48" name="Equation" r:id="rId8" imgW="507960" imgH="241200" progId="Equation.DSMT4">
                    <p:embed/>
                  </p:oleObj>
                </mc:Choice>
                <mc:Fallback>
                  <p:oleObj name="Equation" r:id="rId8" imgW="507960" imgH="241200" progId="Equation.DSMT4">
                    <p:embed/>
                    <p:pic>
                      <p:nvPicPr>
                        <p:cNvPr id="50183" name="Object 31">
                          <a:extLst>
                            <a:ext uri="{FF2B5EF4-FFF2-40B4-BE49-F238E27FC236}">
                              <a16:creationId xmlns:a16="http://schemas.microsoft.com/office/drawing/2014/main" xmlns="" id="{916586C4-7645-4BDF-A7E6-B4439DB363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" y="2807"/>
                          <a:ext cx="551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33CC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32">
              <a:extLst>
                <a:ext uri="{FF2B5EF4-FFF2-40B4-BE49-F238E27FC236}">
                  <a16:creationId xmlns:a16="http://schemas.microsoft.com/office/drawing/2014/main" xmlns="" id="{1F8A1871-2AD9-49A9-90E7-BB2F398DC0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884863"/>
                </p:ext>
              </p:extLst>
            </p:nvPr>
          </p:nvGraphicFramePr>
          <p:xfrm>
            <a:off x="2558" y="2589"/>
            <a:ext cx="1089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49" name="Equation" r:id="rId10" imgW="965160" imgH="241200" progId="Equation.DSMT4">
                    <p:embed/>
                  </p:oleObj>
                </mc:Choice>
                <mc:Fallback>
                  <p:oleObj name="Equation" r:id="rId10" imgW="965160" imgH="241200" progId="Equation.DSMT4">
                    <p:embed/>
                    <p:pic>
                      <p:nvPicPr>
                        <p:cNvPr id="50184" name="Object 32">
                          <a:extLst>
                            <a:ext uri="{FF2B5EF4-FFF2-40B4-BE49-F238E27FC236}">
                              <a16:creationId xmlns:a16="http://schemas.microsoft.com/office/drawing/2014/main" xmlns="" id="{378DF7BD-FD00-4E48-9E3E-15102D9670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8" y="2589"/>
                          <a:ext cx="1089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33CC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D454BC9D-91F9-4392-9B8F-FEE1D972F724}"/>
              </a:ext>
            </a:extLst>
          </p:cNvPr>
          <p:cNvSpPr/>
          <p:nvPr/>
        </p:nvSpPr>
        <p:spPr>
          <a:xfrm>
            <a:off x="492955" y="5350857"/>
            <a:ext cx="8552060" cy="75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is singular matrix, then there are multiple states of equilibrium. There is more than one state of equilibrium for nonlinear system.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01C22CF-0DF6-4C78-9936-43407BB08BAD}"/>
              </a:ext>
            </a:extLst>
          </p:cNvPr>
          <p:cNvSpPr/>
          <p:nvPr/>
        </p:nvSpPr>
        <p:spPr>
          <a:xfrm>
            <a:off x="233549" y="1203336"/>
            <a:ext cx="8784976" cy="3160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Remarks: 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(1) The study of stability in sense of Lyapunov is to study the stability of system balanced point stability--------whether a disturbance movement which departures from the balanced state  could go back or be restricted within a limited neighborhood around the balanced state  point.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(2) The disturbance movement is system  free motion----movement based on only system structure property and initial state.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943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"/>
    </mc:Choice>
    <mc:Fallback>
      <p:transition spd="slow" advTm="1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63D7B63D-B969-41CE-B5FA-4583CF451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32" y="1417638"/>
            <a:ext cx="8229600" cy="928614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norm: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n-dimension vector, the vector norm is defined as  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3D7210DA-BFBA-45D6-B561-0E3C498BD9CC}"/>
                  </a:ext>
                </a:extLst>
              </p:cNvPr>
              <p:cNvSpPr/>
              <p:nvPr/>
            </p:nvSpPr>
            <p:spPr>
              <a:xfrm>
                <a:off x="1545807" y="2273875"/>
                <a:ext cx="3773662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‖=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7210DA-BFBA-45D6-B561-0E3C498BD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807" y="2273875"/>
                <a:ext cx="3773662" cy="65601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B108B7D1-2B75-4B02-9BC8-06555A429ED5}"/>
                  </a:ext>
                </a:extLst>
              </p:cNvPr>
              <p:cNvSpPr/>
              <p:nvPr/>
            </p:nvSpPr>
            <p:spPr>
              <a:xfrm>
                <a:off x="683568" y="3280634"/>
                <a:ext cx="7464896" cy="656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‖=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108B7D1-2B75-4B02-9BC8-06555A429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80634"/>
                <a:ext cx="7464896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FBDD5C89-DB4B-4C4D-AD6F-C6165F3A94CD}"/>
              </a:ext>
            </a:extLst>
          </p:cNvPr>
          <p:cNvGrpSpPr/>
          <p:nvPr/>
        </p:nvGrpSpPr>
        <p:grpSpPr>
          <a:xfrm>
            <a:off x="457200" y="4266514"/>
            <a:ext cx="7691264" cy="1685077"/>
            <a:chOff x="457200" y="4266514"/>
            <a:chExt cx="7691264" cy="1685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xmlns="" id="{507DD727-B701-4270-8A68-0B0CD2F1FDE5}"/>
                    </a:ext>
                  </a:extLst>
                </p:cNvPr>
                <p:cNvSpPr/>
                <p:nvPr/>
              </p:nvSpPr>
              <p:spPr>
                <a:xfrm>
                  <a:off x="457200" y="4266514"/>
                  <a:ext cx="7691264" cy="16850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100000"/>
                    </a:spcBef>
                    <a:buFont typeface="Wingdings" panose="05000000000000000000" pitchFamily="2" charset="2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geometrical meaning of vector norm is distance.</a:t>
                  </a:r>
                </a:p>
                <a:p>
                  <a:pPr>
                    <a:lnSpc>
                      <a:spcPct val="120000"/>
                    </a:lnSpc>
                    <a:spcBef>
                      <a:spcPct val="100000"/>
                    </a:spcBef>
                    <a:buFont typeface="Wingdings" panose="05000000000000000000" pitchFamily="2" charset="2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e.g.</a:t>
                  </a:r>
                </a:p>
                <a:p>
                  <a:pPr>
                    <a:lnSpc>
                      <a:spcPct val="120000"/>
                    </a:lnSpc>
                    <a:buFont typeface="Wingdings" panose="05000000000000000000" pitchFamily="2" charset="2"/>
                    <a:buNone/>
                  </a:pPr>
                  <a:endPara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20000"/>
                    </a:lnSpc>
                    <a:buFont typeface="Wingdings" panose="05000000000000000000" pitchFamily="2" charset="2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Super-sphere in state space with the center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and radius 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endPara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507DD727-B701-4270-8A68-0B0CD2F1FD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4266514"/>
                  <a:ext cx="7691264" cy="1685077"/>
                </a:xfrm>
                <a:prstGeom prst="rect">
                  <a:avLst/>
                </a:prstGeom>
                <a:blipFill>
                  <a:blip r:embed="rId7"/>
                  <a:stretch>
                    <a:fillRect l="-634" t="-362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xmlns="" id="{36467AE5-2826-434A-9D71-11F3F1E81E5F}"/>
                    </a:ext>
                  </a:extLst>
                </p:cNvPr>
                <p:cNvSpPr/>
                <p:nvPr/>
              </p:nvSpPr>
              <p:spPr>
                <a:xfrm>
                  <a:off x="1763688" y="4924386"/>
                  <a:ext cx="15498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‖≤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6467AE5-2826-434A-9D71-11F3F1E81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688" y="4924386"/>
                  <a:ext cx="154984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63F44A7D-8B08-4088-B0EA-4FB870F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Lyapunov Stability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FCE7A415-2CCB-43B2-99BC-7106A0EF47AA}"/>
              </a:ext>
            </a:extLst>
          </p:cNvPr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841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"/>
    </mc:Choice>
    <mc:Fallback>
      <p:transition spd="slow" advTm="1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 build="p"/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.2|0|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.1|0|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|0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|0.2|0|0|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3|0|0|0.2|0|0|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|0.2|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2|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|0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|0.5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16741</TotalTime>
  <Words>2509</Words>
  <Application>Microsoft Office PowerPoint</Application>
  <PresentationFormat>全屏显示(4:3)</PresentationFormat>
  <Paragraphs>351</Paragraphs>
  <Slides>52</Slides>
  <Notes>3</Notes>
  <HiddenSlides>0</HiddenSlides>
  <MMClips>16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聚合</vt:lpstr>
      <vt:lpstr>Equation</vt:lpstr>
      <vt:lpstr>公式</vt:lpstr>
      <vt:lpstr>Visio</vt:lpstr>
      <vt:lpstr>Chapter 5   Lyapunov Stability</vt:lpstr>
      <vt:lpstr>Outlines</vt:lpstr>
      <vt:lpstr>Lyapunov Stability</vt:lpstr>
      <vt:lpstr>Lyapunov Stability</vt:lpstr>
      <vt:lpstr>Lyapunov Stability</vt:lpstr>
      <vt:lpstr>Lyapunov Stability</vt:lpstr>
      <vt:lpstr>Lyapunov Stability</vt:lpstr>
      <vt:lpstr>Lyapunov Stability</vt:lpstr>
      <vt:lpstr>Lyapunov Stability</vt:lpstr>
      <vt:lpstr>Lyapunov Stability</vt:lpstr>
      <vt:lpstr>Lyapunov Stability</vt:lpstr>
      <vt:lpstr>Lyapunov Stability</vt:lpstr>
      <vt:lpstr>Lyapunov Stability</vt:lpstr>
      <vt:lpstr>Lyapunov Stability</vt:lpstr>
      <vt:lpstr>Lyapunov Stability</vt:lpstr>
      <vt:lpstr>Lyapunov First Method</vt:lpstr>
      <vt:lpstr>PowerPoint 演示文稿</vt:lpstr>
      <vt:lpstr>PowerPoint 演示文稿</vt:lpstr>
      <vt:lpstr>Lyapunov First Method</vt:lpstr>
      <vt:lpstr>Lyapunov First Method</vt:lpstr>
      <vt:lpstr>Lyapunov First Method</vt:lpstr>
      <vt:lpstr>Lyapunov First Method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  <vt:lpstr>Lyapunov Second Method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2013级自动化专业培养方案</dc:title>
  <dc:creator>sliver</dc:creator>
  <cp:lastModifiedBy>dingjie@njupt.edu.cn</cp:lastModifiedBy>
  <cp:revision>381</cp:revision>
  <cp:lastPrinted>2019-04-16T13:01:30Z</cp:lastPrinted>
  <dcterms:modified xsi:type="dcterms:W3CDTF">2020-04-26T03:01:39Z</dcterms:modified>
</cp:coreProperties>
</file>